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6" r:id="rId3"/>
    <p:sldId id="1366" r:id="rId4"/>
    <p:sldId id="1573" r:id="rId5"/>
    <p:sldId id="1575" r:id="rId6"/>
    <p:sldId id="294" r:id="rId7"/>
    <p:sldId id="343" r:id="rId8"/>
    <p:sldId id="1579" r:id="rId9"/>
    <p:sldId id="1580" r:id="rId10"/>
    <p:sldId id="1365" r:id="rId11"/>
    <p:sldId id="1590" r:id="rId12"/>
    <p:sldId id="159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B7FA"/>
    <a:srgbClr val="F19127"/>
    <a:srgbClr val="A568D2"/>
    <a:srgbClr val="FCA304"/>
    <a:srgbClr val="191919"/>
    <a:srgbClr val="CE8502"/>
    <a:srgbClr val="4D77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9" d="100"/>
          <a:sy n="89" d="100"/>
        </p:scale>
        <p:origin x="78" y="3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5T05:45:07.876"/>
    </inkml:context>
    <inkml:brush xml:id="br0">
      <inkml:brushProperty name="width" value="0.05" units="cm"/>
      <inkml:brushProperty name="height" value="0.05" units="cm"/>
    </inkml:brush>
  </inkml:definitions>
  <inkml:trace contextRef="#ctx0" brushRef="#br0">0 1 18661,'0'9'0,"0"-3"0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5T05:45:08.144"/>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962666-38D0-46EC-9DC9-FD777EC839C2}" type="datetimeFigureOut">
              <a:rPr lang="en-US" smtClean="0"/>
              <a:t>10/13/2021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21B3FC-940A-4D0A-ABD6-C6B322E2704C}" type="slidenum">
              <a:rPr lang="en-US" smtClean="0"/>
              <a:t>‹#›</a:t>
            </a:fld>
            <a:endParaRPr lang="en-US" dirty="0"/>
          </a:p>
        </p:txBody>
      </p:sp>
    </p:spTree>
    <p:extLst>
      <p:ext uri="{BB962C8B-B14F-4D97-AF65-F5344CB8AC3E}">
        <p14:creationId xmlns:p14="http://schemas.microsoft.com/office/powerpoint/2010/main" val="696767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sz="1200" b="1" dirty="0">
                <a:solidFill>
                  <a:srgbClr val="85BB24"/>
                </a:solidFill>
                <a:latin typeface="Verdana"/>
                <a:cs typeface="Verdana"/>
              </a:rPr>
              <a:t>AQUACULTURE</a:t>
            </a:r>
            <a:r>
              <a:rPr lang="en-SG" sz="1200" b="1" spc="-105" dirty="0">
                <a:solidFill>
                  <a:srgbClr val="85BB24"/>
                </a:solidFill>
                <a:latin typeface="Verdana"/>
                <a:cs typeface="Verdana"/>
              </a:rPr>
              <a:t> </a:t>
            </a:r>
            <a:r>
              <a:rPr lang="en-SG" sz="1200" b="1" dirty="0">
                <a:solidFill>
                  <a:srgbClr val="85BB24"/>
                </a:solidFill>
                <a:latin typeface="Verdana"/>
                <a:cs typeface="Verdana"/>
              </a:rPr>
              <a:t>1.0</a:t>
            </a:r>
            <a:endParaRPr lang="en-SG" sz="1200" dirty="0">
              <a:latin typeface="Verdana"/>
              <a:cs typeface="Verdana"/>
            </a:endParaRPr>
          </a:p>
          <a:p>
            <a:pPr marL="269240" marR="66040" indent="-171450" algn="just">
              <a:lnSpc>
                <a:spcPct val="100800"/>
              </a:lnSpc>
              <a:spcBef>
                <a:spcPts val="565"/>
              </a:spcBef>
              <a:buFont typeface="Arial"/>
              <a:buChar char="•"/>
              <a:tabLst>
                <a:tab pos="269875" algn="l"/>
              </a:tabLst>
            </a:pPr>
            <a:r>
              <a:rPr lang="en-SG" sz="1200" dirty="0">
                <a:latin typeface="Verdana"/>
                <a:cs typeface="Verdana"/>
              </a:rPr>
              <a:t>A </a:t>
            </a:r>
            <a:r>
              <a:rPr lang="en-SG" sz="1200" spc="-5" dirty="0">
                <a:latin typeface="Verdana"/>
                <a:cs typeface="Verdana"/>
              </a:rPr>
              <a:t>more </a:t>
            </a:r>
            <a:r>
              <a:rPr lang="en-SG" sz="1200" dirty="0">
                <a:latin typeface="Verdana"/>
                <a:cs typeface="Verdana"/>
              </a:rPr>
              <a:t>traditional method </a:t>
            </a:r>
            <a:r>
              <a:rPr lang="en-SG" sz="1200" spc="25" dirty="0">
                <a:latin typeface="Verdana"/>
                <a:cs typeface="Verdana"/>
              </a:rPr>
              <a:t>of </a:t>
            </a:r>
            <a:r>
              <a:rPr lang="en-SG" sz="1200" spc="5" dirty="0">
                <a:latin typeface="Verdana"/>
                <a:cs typeface="Verdana"/>
              </a:rPr>
              <a:t>aquaculture,  </a:t>
            </a:r>
            <a:r>
              <a:rPr lang="en-SG" sz="1200" dirty="0">
                <a:latin typeface="Verdana"/>
                <a:cs typeface="Verdana"/>
              </a:rPr>
              <a:t>whereby </a:t>
            </a:r>
            <a:r>
              <a:rPr lang="en-SG" sz="1200" spc="-5" dirty="0">
                <a:latin typeface="Verdana"/>
                <a:cs typeface="Verdana"/>
              </a:rPr>
              <a:t>labour </a:t>
            </a:r>
            <a:r>
              <a:rPr lang="en-SG" sz="1200" spc="-15" dirty="0">
                <a:latin typeface="Verdana"/>
                <a:cs typeface="Verdana"/>
              </a:rPr>
              <a:t>is intensive using tools </a:t>
            </a:r>
            <a:r>
              <a:rPr lang="en-SG" sz="1200" dirty="0">
                <a:latin typeface="Verdana"/>
                <a:cs typeface="Verdana"/>
              </a:rPr>
              <a:t>and  </a:t>
            </a:r>
            <a:r>
              <a:rPr lang="en-SG" sz="1200" spc="20" dirty="0">
                <a:latin typeface="Verdana"/>
                <a:cs typeface="Verdana"/>
              </a:rPr>
              <a:t>manpower</a:t>
            </a:r>
            <a:endParaRPr lang="en-SG" sz="1200" dirty="0">
              <a:latin typeface="Verdana"/>
              <a:cs typeface="Verdana"/>
            </a:endParaRPr>
          </a:p>
          <a:p>
            <a:pPr marL="269240" indent="-172085">
              <a:lnSpc>
                <a:spcPts val="1065"/>
              </a:lnSpc>
              <a:spcBef>
                <a:spcPts val="645"/>
              </a:spcBef>
              <a:buFont typeface="Arial"/>
              <a:buChar char="•"/>
              <a:tabLst>
                <a:tab pos="269240" algn="l"/>
                <a:tab pos="269875" algn="l"/>
              </a:tabLst>
            </a:pPr>
            <a:r>
              <a:rPr lang="en-SG" sz="1200" spc="5" dirty="0">
                <a:latin typeface="Verdana"/>
                <a:cs typeface="Verdana"/>
              </a:rPr>
              <a:t>Heavy </a:t>
            </a:r>
            <a:r>
              <a:rPr lang="en-SG" sz="1200" spc="-5" dirty="0">
                <a:latin typeface="Verdana"/>
                <a:cs typeface="Verdana"/>
              </a:rPr>
              <a:t>reliance </a:t>
            </a:r>
            <a:r>
              <a:rPr lang="en-SG" sz="1200" spc="25" dirty="0">
                <a:latin typeface="Verdana"/>
                <a:cs typeface="Verdana"/>
              </a:rPr>
              <a:t>on </a:t>
            </a:r>
            <a:r>
              <a:rPr lang="en-SG" sz="1200" spc="-10" dirty="0">
                <a:latin typeface="Verdana"/>
                <a:cs typeface="Verdana"/>
              </a:rPr>
              <a:t>the </a:t>
            </a:r>
            <a:r>
              <a:rPr lang="en-SG" sz="1200" dirty="0">
                <a:latin typeface="Verdana"/>
                <a:cs typeface="Verdana"/>
              </a:rPr>
              <a:t>natural</a:t>
            </a:r>
            <a:r>
              <a:rPr lang="en-SG" sz="1200" spc="-210" dirty="0">
                <a:latin typeface="Verdana"/>
                <a:cs typeface="Verdana"/>
              </a:rPr>
              <a:t> </a:t>
            </a:r>
            <a:r>
              <a:rPr lang="en-SG" sz="1200" spc="-5" dirty="0">
                <a:latin typeface="Verdana"/>
                <a:cs typeface="Verdana"/>
              </a:rPr>
              <a:t>environment</a:t>
            </a:r>
            <a:endParaRPr lang="en-SG" sz="1200" dirty="0">
              <a:latin typeface="Verdana"/>
              <a:cs typeface="Verdana"/>
            </a:endParaRPr>
          </a:p>
          <a:p>
            <a:pPr marL="269240">
              <a:lnSpc>
                <a:spcPts val="1065"/>
              </a:lnSpc>
            </a:pPr>
            <a:r>
              <a:rPr lang="en-SG" sz="1200" spc="5" dirty="0">
                <a:latin typeface="Verdana"/>
                <a:cs typeface="Verdana"/>
              </a:rPr>
              <a:t>to </a:t>
            </a:r>
            <a:r>
              <a:rPr lang="en-SG" sz="1200" spc="20" dirty="0">
                <a:latin typeface="Verdana"/>
                <a:cs typeface="Verdana"/>
              </a:rPr>
              <a:t>grow </a:t>
            </a:r>
            <a:r>
              <a:rPr lang="en-SG" sz="1200" spc="15" dirty="0">
                <a:latin typeface="Verdana"/>
                <a:cs typeface="Verdana"/>
              </a:rPr>
              <a:t>their</a:t>
            </a:r>
            <a:r>
              <a:rPr lang="en-SG" sz="1200" spc="-185" dirty="0">
                <a:latin typeface="Verdana"/>
                <a:cs typeface="Verdana"/>
              </a:rPr>
              <a:t> </a:t>
            </a:r>
            <a:r>
              <a:rPr lang="en-SG" sz="1200" spc="20" dirty="0">
                <a:latin typeface="Verdana"/>
                <a:cs typeface="Verdana"/>
              </a:rPr>
              <a:t>stock</a:t>
            </a:r>
            <a:endParaRPr lang="en-SG" sz="1200" dirty="0">
              <a:latin typeface="Verdana"/>
              <a:cs typeface="Verdana"/>
            </a:endParaRPr>
          </a:p>
          <a:p>
            <a:pPr marL="97790">
              <a:lnSpc>
                <a:spcPct val="100000"/>
              </a:lnSpc>
              <a:spcBef>
                <a:spcPts val="405"/>
              </a:spcBef>
            </a:pPr>
            <a:r>
              <a:rPr lang="en-SG" sz="1200" b="1" dirty="0">
                <a:solidFill>
                  <a:srgbClr val="85BB24"/>
                </a:solidFill>
                <a:latin typeface="Verdana"/>
                <a:cs typeface="Verdana"/>
              </a:rPr>
              <a:t>AQUACULTURE</a:t>
            </a:r>
            <a:r>
              <a:rPr lang="en-SG" sz="1200" b="1" spc="-105" dirty="0">
                <a:solidFill>
                  <a:srgbClr val="85BB24"/>
                </a:solidFill>
                <a:latin typeface="Verdana"/>
                <a:cs typeface="Verdana"/>
              </a:rPr>
              <a:t> </a:t>
            </a:r>
            <a:r>
              <a:rPr lang="en-SG" sz="1200" b="1" dirty="0">
                <a:solidFill>
                  <a:srgbClr val="85BB24"/>
                </a:solidFill>
                <a:latin typeface="Verdana"/>
                <a:cs typeface="Verdana"/>
              </a:rPr>
              <a:t>2.0</a:t>
            </a:r>
            <a:endParaRPr lang="en-SG" sz="1200" dirty="0">
              <a:latin typeface="Verdana"/>
              <a:cs typeface="Verdana"/>
            </a:endParaRPr>
          </a:p>
          <a:p>
            <a:pPr marL="269240" marR="75565" indent="-171450" algn="just">
              <a:lnSpc>
                <a:spcPct val="100899"/>
              </a:lnSpc>
              <a:spcBef>
                <a:spcPts val="560"/>
              </a:spcBef>
              <a:buFont typeface="Arial"/>
              <a:buChar char="•"/>
              <a:tabLst>
                <a:tab pos="269875" algn="l"/>
              </a:tabLst>
            </a:pPr>
            <a:r>
              <a:rPr lang="en-SG" sz="1200" dirty="0">
                <a:latin typeface="Verdana"/>
                <a:cs typeface="Verdana"/>
              </a:rPr>
              <a:t>Utilising technology </a:t>
            </a:r>
            <a:r>
              <a:rPr lang="en-SG" sz="1200" spc="-30" dirty="0">
                <a:latin typeface="Verdana"/>
                <a:cs typeface="Verdana"/>
              </a:rPr>
              <a:t>to </a:t>
            </a:r>
            <a:r>
              <a:rPr lang="en-SG" sz="1200" dirty="0">
                <a:latin typeface="Verdana"/>
                <a:cs typeface="Verdana"/>
              </a:rPr>
              <a:t>a certain extent </a:t>
            </a:r>
            <a:r>
              <a:rPr lang="en-SG" sz="1200" spc="-5" dirty="0">
                <a:latin typeface="Verdana"/>
                <a:cs typeface="Verdana"/>
              </a:rPr>
              <a:t>aids  </a:t>
            </a:r>
            <a:r>
              <a:rPr lang="en-SG" sz="1200" spc="-15" dirty="0">
                <a:latin typeface="Verdana"/>
                <a:cs typeface="Verdana"/>
              </a:rPr>
              <a:t>in </a:t>
            </a:r>
            <a:r>
              <a:rPr lang="en-SG" sz="1200" spc="10" dirty="0">
                <a:latin typeface="Verdana"/>
                <a:cs typeface="Verdana"/>
              </a:rPr>
              <a:t>aquatic </a:t>
            </a:r>
            <a:r>
              <a:rPr lang="en-SG" sz="1200" spc="-5" dirty="0">
                <a:latin typeface="Verdana"/>
                <a:cs typeface="Verdana"/>
              </a:rPr>
              <a:t>health </a:t>
            </a:r>
            <a:r>
              <a:rPr lang="en-SG" sz="1200" spc="5" dirty="0">
                <a:latin typeface="Verdana"/>
                <a:cs typeface="Verdana"/>
              </a:rPr>
              <a:t>and </a:t>
            </a:r>
            <a:r>
              <a:rPr lang="en-SG" sz="1200" dirty="0">
                <a:latin typeface="Verdana"/>
                <a:cs typeface="Verdana"/>
              </a:rPr>
              <a:t>husbandry </a:t>
            </a:r>
            <a:r>
              <a:rPr lang="en-SG" sz="1200" spc="25" dirty="0">
                <a:latin typeface="Verdana"/>
                <a:cs typeface="Verdana"/>
              </a:rPr>
              <a:t>of </a:t>
            </a:r>
            <a:r>
              <a:rPr lang="en-SG" sz="1200" spc="-10" dirty="0">
                <a:latin typeface="Verdana"/>
                <a:cs typeface="Verdana"/>
              </a:rPr>
              <a:t>the  </a:t>
            </a:r>
            <a:r>
              <a:rPr lang="en-SG" sz="1200" spc="25" dirty="0">
                <a:latin typeface="Verdana"/>
                <a:cs typeface="Verdana"/>
              </a:rPr>
              <a:t>target</a:t>
            </a:r>
            <a:r>
              <a:rPr lang="en-SG" sz="1200" spc="-75" dirty="0">
                <a:latin typeface="Verdana"/>
                <a:cs typeface="Verdana"/>
              </a:rPr>
              <a:t> </a:t>
            </a:r>
            <a:r>
              <a:rPr lang="en-SG" sz="1200" spc="10" dirty="0">
                <a:latin typeface="Verdana"/>
                <a:cs typeface="Verdana"/>
              </a:rPr>
              <a:t>species</a:t>
            </a:r>
            <a:endParaRPr lang="en-SG" sz="1200" dirty="0">
              <a:latin typeface="Verdana"/>
              <a:cs typeface="Verdana"/>
            </a:endParaRPr>
          </a:p>
          <a:p>
            <a:pPr marL="269240" indent="-172085">
              <a:lnSpc>
                <a:spcPts val="1065"/>
              </a:lnSpc>
              <a:spcBef>
                <a:spcPts val="645"/>
              </a:spcBef>
              <a:buFont typeface="Arial"/>
              <a:buChar char="•"/>
              <a:tabLst>
                <a:tab pos="269240" algn="l"/>
                <a:tab pos="269875" algn="l"/>
              </a:tabLst>
            </a:pPr>
            <a:r>
              <a:rPr lang="en-SG" sz="1200" spc="-10" dirty="0">
                <a:latin typeface="Verdana"/>
                <a:cs typeface="Verdana"/>
              </a:rPr>
              <a:t>Have </a:t>
            </a:r>
            <a:r>
              <a:rPr lang="en-SG" sz="1200" dirty="0">
                <a:latin typeface="Verdana"/>
                <a:cs typeface="Verdana"/>
              </a:rPr>
              <a:t>a </a:t>
            </a:r>
            <a:r>
              <a:rPr lang="en-SG" sz="1200" spc="-10" dirty="0">
                <a:latin typeface="Verdana"/>
                <a:cs typeface="Verdana"/>
              </a:rPr>
              <a:t>small </a:t>
            </a:r>
            <a:r>
              <a:rPr lang="en-SG" sz="1200" spc="5" dirty="0">
                <a:latin typeface="Verdana"/>
                <a:cs typeface="Verdana"/>
              </a:rPr>
              <a:t>degree </a:t>
            </a:r>
            <a:r>
              <a:rPr lang="en-SG" sz="1200" spc="25" dirty="0">
                <a:latin typeface="Verdana"/>
                <a:cs typeface="Verdana"/>
              </a:rPr>
              <a:t>of </a:t>
            </a:r>
            <a:r>
              <a:rPr lang="en-SG" sz="1200" spc="-10" dirty="0">
                <a:latin typeface="Verdana"/>
                <a:cs typeface="Verdana"/>
              </a:rPr>
              <a:t>control </a:t>
            </a:r>
            <a:r>
              <a:rPr lang="en-SG" sz="1200" spc="5" dirty="0">
                <a:latin typeface="Verdana"/>
                <a:cs typeface="Verdana"/>
              </a:rPr>
              <a:t>over</a:t>
            </a:r>
            <a:r>
              <a:rPr lang="en-SG" sz="1200" spc="175" dirty="0">
                <a:latin typeface="Verdana"/>
                <a:cs typeface="Verdana"/>
              </a:rPr>
              <a:t> </a:t>
            </a:r>
            <a:r>
              <a:rPr lang="en-SG" sz="1200" spc="10" dirty="0">
                <a:latin typeface="Verdana"/>
                <a:cs typeface="Verdana"/>
              </a:rPr>
              <a:t>water</a:t>
            </a:r>
            <a:endParaRPr lang="en-SG" sz="1200" dirty="0">
              <a:latin typeface="Verdana"/>
              <a:cs typeface="Verdana"/>
            </a:endParaRPr>
          </a:p>
          <a:p>
            <a:pPr marL="269240">
              <a:lnSpc>
                <a:spcPts val="1065"/>
              </a:lnSpc>
            </a:pPr>
            <a:r>
              <a:rPr lang="en-SG" sz="1200" spc="20" dirty="0">
                <a:latin typeface="Verdana"/>
                <a:cs typeface="Verdana"/>
              </a:rPr>
              <a:t>parameters</a:t>
            </a:r>
            <a:endParaRPr lang="en-SG" sz="1200" dirty="0">
              <a:latin typeface="Verdana"/>
              <a:cs typeface="Verdana"/>
            </a:endParaRPr>
          </a:p>
          <a:p>
            <a:pPr marL="97790">
              <a:lnSpc>
                <a:spcPct val="100000"/>
              </a:lnSpc>
              <a:spcBef>
                <a:spcPts val="390"/>
              </a:spcBef>
            </a:pPr>
            <a:r>
              <a:rPr lang="en-SG" sz="1200" b="1" dirty="0">
                <a:solidFill>
                  <a:srgbClr val="85BB24"/>
                </a:solidFill>
                <a:latin typeface="Verdana"/>
                <a:cs typeface="Verdana"/>
              </a:rPr>
              <a:t>AQUACULTURE</a:t>
            </a:r>
            <a:r>
              <a:rPr lang="en-SG" sz="1200" b="1" spc="-105" dirty="0">
                <a:solidFill>
                  <a:srgbClr val="85BB24"/>
                </a:solidFill>
                <a:latin typeface="Verdana"/>
                <a:cs typeface="Verdana"/>
              </a:rPr>
              <a:t> </a:t>
            </a:r>
            <a:r>
              <a:rPr lang="en-SG" sz="1200" b="1" dirty="0">
                <a:solidFill>
                  <a:srgbClr val="85BB24"/>
                </a:solidFill>
                <a:latin typeface="Verdana"/>
                <a:cs typeface="Verdana"/>
              </a:rPr>
              <a:t>3.0</a:t>
            </a:r>
            <a:endParaRPr lang="en-SG" sz="1200" dirty="0">
              <a:latin typeface="Verdana"/>
              <a:cs typeface="Verdana"/>
            </a:endParaRPr>
          </a:p>
          <a:p>
            <a:pPr marL="269240" marR="59690" indent="-171450" algn="just">
              <a:lnSpc>
                <a:spcPct val="100800"/>
              </a:lnSpc>
              <a:spcBef>
                <a:spcPts val="565"/>
              </a:spcBef>
              <a:buFont typeface="Arial"/>
              <a:buChar char="•"/>
              <a:tabLst>
                <a:tab pos="269875" algn="l"/>
              </a:tabLst>
            </a:pPr>
            <a:r>
              <a:rPr lang="en-SG" sz="1200" spc="-5" dirty="0">
                <a:latin typeface="Verdana"/>
                <a:cs typeface="Verdana"/>
              </a:rPr>
              <a:t>Typically </a:t>
            </a:r>
            <a:r>
              <a:rPr lang="en-SG" sz="1200" spc="10" dirty="0">
                <a:latin typeface="Verdana"/>
                <a:cs typeface="Verdana"/>
              </a:rPr>
              <a:t>land-based </a:t>
            </a:r>
            <a:r>
              <a:rPr lang="en-SG" sz="1200" spc="-15" dirty="0">
                <a:latin typeface="Verdana"/>
                <a:cs typeface="Verdana"/>
              </a:rPr>
              <a:t>RAS </a:t>
            </a:r>
            <a:r>
              <a:rPr lang="en-SG" sz="1200" spc="5" dirty="0">
                <a:latin typeface="Verdana"/>
                <a:cs typeface="Verdana"/>
              </a:rPr>
              <a:t>system, </a:t>
            </a:r>
            <a:r>
              <a:rPr lang="en-SG" sz="1200" dirty="0">
                <a:latin typeface="Verdana"/>
                <a:cs typeface="Verdana"/>
              </a:rPr>
              <a:t>floating  </a:t>
            </a:r>
            <a:r>
              <a:rPr lang="en-SG" sz="1200" spc="-10" dirty="0">
                <a:latin typeface="Verdana"/>
                <a:cs typeface="Verdana"/>
              </a:rPr>
              <a:t>barge </a:t>
            </a:r>
            <a:r>
              <a:rPr lang="en-SG" sz="1200" spc="25" dirty="0">
                <a:latin typeface="Verdana"/>
                <a:cs typeface="Verdana"/>
              </a:rPr>
              <a:t>or </a:t>
            </a:r>
            <a:r>
              <a:rPr lang="en-SG" sz="1200" spc="10" dirty="0">
                <a:latin typeface="Verdana"/>
                <a:cs typeface="Verdana"/>
              </a:rPr>
              <a:t>large </a:t>
            </a:r>
            <a:r>
              <a:rPr lang="en-SG" sz="1200" spc="-10" dirty="0">
                <a:latin typeface="Verdana"/>
                <a:cs typeface="Verdana"/>
              </a:rPr>
              <a:t>net-cage </a:t>
            </a:r>
            <a:r>
              <a:rPr lang="en-SG" sz="1200" spc="5" dirty="0">
                <a:latin typeface="Verdana"/>
                <a:cs typeface="Verdana"/>
              </a:rPr>
              <a:t>technology </a:t>
            </a:r>
            <a:r>
              <a:rPr lang="en-SG" sz="1200" spc="50" dirty="0">
                <a:latin typeface="Verdana"/>
                <a:cs typeface="Verdana"/>
              </a:rPr>
              <a:t>of  </a:t>
            </a:r>
            <a:r>
              <a:rPr lang="en-SG" sz="1200" dirty="0">
                <a:latin typeface="Verdana"/>
                <a:cs typeface="Verdana"/>
              </a:rPr>
              <a:t>varying</a:t>
            </a:r>
            <a:r>
              <a:rPr lang="en-SG" sz="1200" spc="-55" dirty="0">
                <a:latin typeface="Verdana"/>
                <a:cs typeface="Verdana"/>
              </a:rPr>
              <a:t> </a:t>
            </a:r>
            <a:r>
              <a:rPr lang="en-SG" sz="1200" spc="25" dirty="0">
                <a:latin typeface="Verdana"/>
                <a:cs typeface="Verdana"/>
              </a:rPr>
              <a:t>designs</a:t>
            </a:r>
            <a:endParaRPr lang="en-SG" sz="1200" dirty="0">
              <a:latin typeface="Verdana"/>
              <a:cs typeface="Verdana"/>
            </a:endParaRPr>
          </a:p>
          <a:p>
            <a:pPr marL="269240" marR="72390" indent="-171450" algn="just">
              <a:lnSpc>
                <a:spcPct val="97400"/>
              </a:lnSpc>
              <a:spcBef>
                <a:spcPts val="675"/>
              </a:spcBef>
              <a:buFont typeface="Arial"/>
              <a:buChar char="•"/>
              <a:tabLst>
                <a:tab pos="269875" algn="l"/>
              </a:tabLst>
            </a:pPr>
            <a:r>
              <a:rPr lang="en-SG" sz="1200" spc="5" dirty="0">
                <a:latin typeface="Verdana"/>
                <a:cs typeface="Verdana"/>
              </a:rPr>
              <a:t>Automation </a:t>
            </a:r>
            <a:r>
              <a:rPr lang="en-SG" sz="1200" dirty="0">
                <a:latin typeface="Verdana"/>
                <a:cs typeface="Verdana"/>
              </a:rPr>
              <a:t>– equipped </a:t>
            </a:r>
            <a:r>
              <a:rPr lang="en-SG" sz="1200" spc="20" dirty="0">
                <a:latin typeface="Verdana"/>
                <a:cs typeface="Verdana"/>
              </a:rPr>
              <a:t>with </a:t>
            </a:r>
            <a:r>
              <a:rPr lang="en-SG" sz="1200" dirty="0">
                <a:latin typeface="Verdana"/>
                <a:cs typeface="Verdana"/>
              </a:rPr>
              <a:t>monitoring  and </a:t>
            </a:r>
            <a:r>
              <a:rPr lang="en-SG" sz="1200" spc="5" dirty="0">
                <a:latin typeface="Verdana"/>
                <a:cs typeface="Verdana"/>
              </a:rPr>
              <a:t>control</a:t>
            </a:r>
            <a:r>
              <a:rPr lang="en-SG" sz="1200" spc="325" dirty="0">
                <a:latin typeface="Verdana"/>
                <a:cs typeface="Verdana"/>
              </a:rPr>
              <a:t> </a:t>
            </a:r>
            <a:r>
              <a:rPr lang="en-SG" sz="1200" dirty="0">
                <a:latin typeface="Verdana"/>
                <a:cs typeface="Verdana"/>
              </a:rPr>
              <a:t>system </a:t>
            </a:r>
            <a:r>
              <a:rPr lang="en-SG" sz="1200" spc="20" dirty="0">
                <a:latin typeface="Verdana"/>
                <a:cs typeface="Verdana"/>
              </a:rPr>
              <a:t>that </a:t>
            </a:r>
            <a:r>
              <a:rPr lang="en-SG" sz="1200" spc="-5" dirty="0">
                <a:latin typeface="Verdana"/>
                <a:cs typeface="Verdana"/>
              </a:rPr>
              <a:t>aids </a:t>
            </a:r>
            <a:r>
              <a:rPr lang="en-SG" sz="1200" spc="-15" dirty="0">
                <a:latin typeface="Verdana"/>
                <a:cs typeface="Verdana"/>
              </a:rPr>
              <a:t>in </a:t>
            </a:r>
            <a:r>
              <a:rPr lang="en-SG" sz="1200" spc="-10" dirty="0">
                <a:latin typeface="Verdana"/>
                <a:cs typeface="Verdana"/>
              </a:rPr>
              <a:t>the  </a:t>
            </a:r>
            <a:r>
              <a:rPr lang="en-SG" sz="1200" spc="15" dirty="0">
                <a:latin typeface="Verdana"/>
                <a:cs typeface="Verdana"/>
              </a:rPr>
              <a:t>husbandry</a:t>
            </a:r>
            <a:r>
              <a:rPr lang="en-SG" sz="1200" spc="-100" dirty="0">
                <a:latin typeface="Verdana"/>
                <a:cs typeface="Verdana"/>
              </a:rPr>
              <a:t> </a:t>
            </a:r>
            <a:r>
              <a:rPr lang="en-SG" sz="1200" spc="15" dirty="0">
                <a:latin typeface="Verdana"/>
                <a:cs typeface="Verdana"/>
              </a:rPr>
              <a:t>technique</a:t>
            </a:r>
            <a:endParaRPr lang="en-SG" sz="1200" dirty="0">
              <a:latin typeface="Verdana"/>
              <a:cs typeface="Verdana"/>
            </a:endParaRPr>
          </a:p>
          <a:p>
            <a:pPr marL="269240" indent="-172085">
              <a:lnSpc>
                <a:spcPct val="100000"/>
              </a:lnSpc>
              <a:spcBef>
                <a:spcPts val="645"/>
              </a:spcBef>
              <a:buFont typeface="Arial"/>
              <a:buChar char="•"/>
              <a:tabLst>
                <a:tab pos="269240" algn="l"/>
                <a:tab pos="269875" algn="l"/>
              </a:tabLst>
            </a:pPr>
            <a:r>
              <a:rPr lang="en-SG" sz="1200" dirty="0">
                <a:latin typeface="Verdana"/>
                <a:cs typeface="Verdana"/>
              </a:rPr>
              <a:t>Facilities </a:t>
            </a:r>
            <a:r>
              <a:rPr lang="en-SG" sz="1200" spc="15" dirty="0">
                <a:latin typeface="Verdana"/>
                <a:cs typeface="Verdana"/>
              </a:rPr>
              <a:t>are </a:t>
            </a:r>
            <a:r>
              <a:rPr lang="en-SG" sz="1200" spc="-5" dirty="0">
                <a:latin typeface="Verdana"/>
                <a:cs typeface="Verdana"/>
              </a:rPr>
              <a:t>more </a:t>
            </a:r>
            <a:r>
              <a:rPr lang="en-SG" sz="1200" spc="5" dirty="0">
                <a:latin typeface="Verdana"/>
                <a:cs typeface="Verdana"/>
              </a:rPr>
              <a:t>productivity</a:t>
            </a:r>
            <a:r>
              <a:rPr lang="en-SG" sz="1200" spc="-195" dirty="0">
                <a:latin typeface="Verdana"/>
                <a:cs typeface="Verdana"/>
              </a:rPr>
              <a:t> </a:t>
            </a:r>
            <a:r>
              <a:rPr lang="en-SG" sz="1200" spc="20" dirty="0">
                <a:latin typeface="Verdana"/>
                <a:cs typeface="Verdana"/>
              </a:rPr>
              <a:t>oriented</a:t>
            </a:r>
            <a:endParaRPr lang="en-SG" sz="1200" dirty="0">
              <a:latin typeface="Verdana"/>
              <a:cs typeface="Verdana"/>
            </a:endParaRPr>
          </a:p>
          <a:p>
            <a:pPr marL="97790">
              <a:lnSpc>
                <a:spcPct val="100000"/>
              </a:lnSpc>
              <a:spcBef>
                <a:spcPts val="375"/>
              </a:spcBef>
            </a:pPr>
            <a:r>
              <a:rPr lang="en-SG" sz="1200" b="1" dirty="0">
                <a:solidFill>
                  <a:srgbClr val="85BB24"/>
                </a:solidFill>
                <a:latin typeface="Verdana"/>
                <a:cs typeface="Verdana"/>
              </a:rPr>
              <a:t>AQUACULTURE</a:t>
            </a:r>
            <a:r>
              <a:rPr lang="en-SG" sz="1200" b="1" spc="-105" dirty="0">
                <a:solidFill>
                  <a:srgbClr val="85BB24"/>
                </a:solidFill>
                <a:latin typeface="Verdana"/>
                <a:cs typeface="Verdana"/>
              </a:rPr>
              <a:t> </a:t>
            </a:r>
            <a:r>
              <a:rPr lang="en-SG" sz="1200" b="1" dirty="0">
                <a:solidFill>
                  <a:srgbClr val="85BB24"/>
                </a:solidFill>
                <a:latin typeface="Verdana"/>
                <a:cs typeface="Verdana"/>
              </a:rPr>
              <a:t>4.0</a:t>
            </a:r>
            <a:endParaRPr lang="en-SG" sz="1200" dirty="0">
              <a:latin typeface="Verdana"/>
              <a:cs typeface="Verdana"/>
            </a:endParaRPr>
          </a:p>
          <a:p>
            <a:pPr marL="269240" marR="64135" indent="-171450" algn="just">
              <a:lnSpc>
                <a:spcPct val="102000"/>
              </a:lnSpc>
              <a:spcBef>
                <a:spcPts val="555"/>
              </a:spcBef>
              <a:buFont typeface="Arial"/>
              <a:buChar char="•"/>
              <a:tabLst>
                <a:tab pos="269875" algn="l"/>
              </a:tabLst>
            </a:pPr>
            <a:r>
              <a:rPr lang="en-SG" sz="1200" spc="-5" dirty="0">
                <a:latin typeface="Verdana"/>
                <a:cs typeface="Verdana"/>
              </a:rPr>
              <a:t>Innovative game-changing </a:t>
            </a:r>
            <a:r>
              <a:rPr lang="en-SG" sz="1200" spc="10" dirty="0">
                <a:latin typeface="Verdana"/>
                <a:cs typeface="Verdana"/>
              </a:rPr>
              <a:t>closed-  </a:t>
            </a:r>
            <a:r>
              <a:rPr lang="en-SG" sz="1200" dirty="0">
                <a:latin typeface="Verdana"/>
                <a:cs typeface="Verdana"/>
              </a:rPr>
              <a:t>containment </a:t>
            </a:r>
            <a:r>
              <a:rPr lang="en-SG" sz="1200" spc="-5" dirty="0">
                <a:latin typeface="Verdana"/>
                <a:cs typeface="Verdana"/>
              </a:rPr>
              <a:t>aquaculture </a:t>
            </a:r>
            <a:r>
              <a:rPr lang="en-SG" sz="1200" spc="5" dirty="0">
                <a:latin typeface="Verdana"/>
                <a:cs typeface="Verdana"/>
              </a:rPr>
              <a:t>system, </a:t>
            </a:r>
            <a:r>
              <a:rPr lang="en-SG" sz="1200" spc="15" dirty="0">
                <a:latin typeface="Verdana"/>
                <a:cs typeface="Verdana"/>
              </a:rPr>
              <a:t>whereby  </a:t>
            </a:r>
            <a:r>
              <a:rPr lang="en-SG" sz="1200" dirty="0">
                <a:latin typeface="Verdana"/>
                <a:cs typeface="Verdana"/>
              </a:rPr>
              <a:t>hi-tech </a:t>
            </a:r>
            <a:r>
              <a:rPr lang="en-SG" sz="1200" spc="-5" dirty="0">
                <a:latin typeface="Verdana"/>
                <a:cs typeface="Verdana"/>
              </a:rPr>
              <a:t>farms </a:t>
            </a:r>
            <a:r>
              <a:rPr lang="en-SG" sz="1200" dirty="0">
                <a:latin typeface="Verdana"/>
                <a:cs typeface="Verdana"/>
              </a:rPr>
              <a:t>embrace </a:t>
            </a:r>
            <a:r>
              <a:rPr lang="en-SG" sz="1200" spc="-5" dirty="0">
                <a:latin typeface="Verdana"/>
                <a:cs typeface="Verdana"/>
              </a:rPr>
              <a:t>aquaculture 4.0 </a:t>
            </a:r>
            <a:r>
              <a:rPr lang="en-SG" sz="1200" spc="-15" dirty="0">
                <a:latin typeface="Verdana"/>
                <a:cs typeface="Verdana"/>
              </a:rPr>
              <a:t>in </a:t>
            </a:r>
            <a:r>
              <a:rPr lang="en-SG" sz="1200" dirty="0">
                <a:latin typeface="Verdana"/>
                <a:cs typeface="Verdana"/>
              </a:rPr>
              <a:t>a  </a:t>
            </a:r>
            <a:r>
              <a:rPr lang="en-SG" sz="1200" spc="-5" dirty="0">
                <a:latin typeface="Verdana"/>
                <a:cs typeface="Verdana"/>
              </a:rPr>
              <a:t>more </a:t>
            </a:r>
            <a:r>
              <a:rPr lang="en-SG" sz="1200" spc="5" dirty="0">
                <a:latin typeface="Verdana"/>
                <a:cs typeface="Verdana"/>
              </a:rPr>
              <a:t>holistic </a:t>
            </a:r>
            <a:r>
              <a:rPr lang="en-SG" sz="1200" spc="25" dirty="0">
                <a:latin typeface="Verdana"/>
                <a:cs typeface="Verdana"/>
              </a:rPr>
              <a:t>and </a:t>
            </a:r>
            <a:r>
              <a:rPr lang="en-SG" sz="1200" spc="15" dirty="0">
                <a:latin typeface="Verdana"/>
                <a:cs typeface="Verdana"/>
              </a:rPr>
              <a:t>integrated</a:t>
            </a:r>
            <a:r>
              <a:rPr lang="en-SG" sz="1200" spc="-190" dirty="0">
                <a:latin typeface="Verdana"/>
                <a:cs typeface="Verdana"/>
              </a:rPr>
              <a:t> </a:t>
            </a:r>
            <a:r>
              <a:rPr lang="en-SG" sz="1200" spc="20" dirty="0">
                <a:latin typeface="Verdana"/>
                <a:cs typeface="Verdana"/>
              </a:rPr>
              <a:t>way</a:t>
            </a:r>
            <a:endParaRPr lang="en-SG" sz="1200" dirty="0">
              <a:latin typeface="Verdana"/>
              <a:cs typeface="Verdana"/>
            </a:endParaRPr>
          </a:p>
          <a:p>
            <a:pPr marL="269240" marR="65405" indent="-171450" algn="just">
              <a:lnSpc>
                <a:spcPct val="99700"/>
              </a:lnSpc>
              <a:spcBef>
                <a:spcPts val="570"/>
              </a:spcBef>
              <a:buFont typeface="Arial"/>
              <a:buChar char="•"/>
              <a:tabLst>
                <a:tab pos="269875" algn="l"/>
              </a:tabLst>
            </a:pPr>
            <a:r>
              <a:rPr lang="en-SG" sz="1200" spc="-10" dirty="0">
                <a:latin typeface="Verdana"/>
                <a:cs typeface="Verdana"/>
              </a:rPr>
              <a:t>This </a:t>
            </a:r>
            <a:r>
              <a:rPr lang="en-SG" sz="1200" spc="-5" dirty="0">
                <a:latin typeface="Verdana"/>
                <a:cs typeface="Verdana"/>
              </a:rPr>
              <a:t>generation </a:t>
            </a:r>
            <a:r>
              <a:rPr lang="en-SG" sz="1200" spc="25" dirty="0">
                <a:latin typeface="Verdana"/>
                <a:cs typeface="Verdana"/>
              </a:rPr>
              <a:t>of </a:t>
            </a:r>
            <a:r>
              <a:rPr lang="en-SG" sz="1200" spc="-5" dirty="0">
                <a:latin typeface="Verdana"/>
                <a:cs typeface="Verdana"/>
              </a:rPr>
              <a:t>aquaculture </a:t>
            </a:r>
            <a:r>
              <a:rPr lang="en-SG" sz="1200" spc="-20" dirty="0">
                <a:latin typeface="Verdana"/>
                <a:cs typeface="Verdana"/>
              </a:rPr>
              <a:t>farms </a:t>
            </a:r>
            <a:r>
              <a:rPr lang="en-SG" sz="1200" dirty="0">
                <a:latin typeface="Verdana"/>
                <a:cs typeface="Verdana"/>
              </a:rPr>
              <a:t>not  </a:t>
            </a:r>
            <a:r>
              <a:rPr lang="en-SG" sz="1200" spc="10" dirty="0">
                <a:latin typeface="Verdana"/>
                <a:cs typeface="Verdana"/>
              </a:rPr>
              <a:t>only </a:t>
            </a:r>
            <a:r>
              <a:rPr lang="en-SG" sz="1200" dirty="0">
                <a:latin typeface="Verdana"/>
                <a:cs typeface="Verdana"/>
              </a:rPr>
              <a:t>focuses </a:t>
            </a:r>
            <a:r>
              <a:rPr lang="en-SG" sz="1200" spc="25" dirty="0">
                <a:latin typeface="Verdana"/>
                <a:cs typeface="Verdana"/>
              </a:rPr>
              <a:t>on </a:t>
            </a:r>
            <a:r>
              <a:rPr lang="en-SG" sz="1200" spc="-10" dirty="0">
                <a:latin typeface="Verdana"/>
                <a:cs typeface="Verdana"/>
              </a:rPr>
              <a:t>productivity, </a:t>
            </a:r>
            <a:r>
              <a:rPr lang="en-SG" sz="1200" dirty="0">
                <a:latin typeface="Verdana"/>
                <a:cs typeface="Verdana"/>
              </a:rPr>
              <a:t>climate  resilience and self-sufficiency, </a:t>
            </a:r>
            <a:r>
              <a:rPr lang="en-SG" sz="1200" spc="20" dirty="0">
                <a:latin typeface="Verdana"/>
                <a:cs typeface="Verdana"/>
              </a:rPr>
              <a:t>but </a:t>
            </a:r>
            <a:r>
              <a:rPr lang="en-SG" sz="1200" dirty="0">
                <a:latin typeface="Verdana"/>
                <a:cs typeface="Verdana"/>
              </a:rPr>
              <a:t>also </a:t>
            </a:r>
            <a:r>
              <a:rPr lang="en-SG" sz="1200" spc="50" dirty="0">
                <a:latin typeface="Verdana"/>
                <a:cs typeface="Verdana"/>
              </a:rPr>
              <a:t>on  </a:t>
            </a:r>
            <a:r>
              <a:rPr lang="en-SG" sz="1200" spc="10" dirty="0">
                <a:latin typeface="Verdana"/>
                <a:cs typeface="Verdana"/>
              </a:rPr>
              <a:t>sustainability</a:t>
            </a:r>
            <a:r>
              <a:rPr lang="en-SG" sz="1200" spc="-95" dirty="0">
                <a:latin typeface="Verdana"/>
                <a:cs typeface="Verdana"/>
              </a:rPr>
              <a:t> </a:t>
            </a:r>
            <a:r>
              <a:rPr lang="en-SG" sz="1200" spc="30" dirty="0">
                <a:latin typeface="Verdana"/>
                <a:cs typeface="Verdana"/>
              </a:rPr>
              <a:t>and</a:t>
            </a:r>
            <a:r>
              <a:rPr lang="en-SG" sz="1200" spc="-60" dirty="0">
                <a:latin typeface="Verdana"/>
                <a:cs typeface="Verdana"/>
              </a:rPr>
              <a:t> </a:t>
            </a:r>
            <a:r>
              <a:rPr lang="en-SG" sz="1200" spc="10" dirty="0">
                <a:latin typeface="Verdana"/>
                <a:cs typeface="Verdana"/>
              </a:rPr>
              <a:t>the</a:t>
            </a:r>
            <a:r>
              <a:rPr lang="en-SG" sz="1200" spc="-25" dirty="0">
                <a:latin typeface="Verdana"/>
                <a:cs typeface="Verdana"/>
              </a:rPr>
              <a:t> </a:t>
            </a:r>
            <a:r>
              <a:rPr lang="en-SG" sz="1200" spc="25" dirty="0">
                <a:latin typeface="Verdana"/>
                <a:cs typeface="Verdana"/>
              </a:rPr>
              <a:t>use</a:t>
            </a:r>
            <a:r>
              <a:rPr lang="en-SG" sz="1200" spc="-105" dirty="0">
                <a:latin typeface="Verdana"/>
                <a:cs typeface="Verdana"/>
              </a:rPr>
              <a:t> </a:t>
            </a:r>
            <a:r>
              <a:rPr lang="en-SG" sz="1200" spc="25" dirty="0">
                <a:latin typeface="Verdana"/>
                <a:cs typeface="Verdana"/>
              </a:rPr>
              <a:t>of</a:t>
            </a:r>
            <a:r>
              <a:rPr lang="en-SG" sz="1200" spc="-110" dirty="0">
                <a:latin typeface="Verdana"/>
                <a:cs typeface="Verdana"/>
              </a:rPr>
              <a:t> </a:t>
            </a:r>
            <a:r>
              <a:rPr lang="en-SG" sz="1200" spc="10" dirty="0">
                <a:latin typeface="Verdana"/>
                <a:cs typeface="Verdana"/>
              </a:rPr>
              <a:t>technology</a:t>
            </a:r>
            <a:endParaRPr lang="en-SG" sz="1200" dirty="0">
              <a:latin typeface="Verdana"/>
              <a:cs typeface="Verdana"/>
            </a:endParaRPr>
          </a:p>
          <a:p>
            <a:endParaRPr lang="en-US" dirty="0"/>
          </a:p>
        </p:txBody>
      </p:sp>
      <p:sp>
        <p:nvSpPr>
          <p:cNvPr id="4" name="Slide Number Placeholder 3"/>
          <p:cNvSpPr>
            <a:spLocks noGrp="1"/>
          </p:cNvSpPr>
          <p:nvPr>
            <p:ph type="sldNum" sz="quarter" idx="5"/>
          </p:nvPr>
        </p:nvSpPr>
        <p:spPr/>
        <p:txBody>
          <a:bodyPr/>
          <a:lstStyle/>
          <a:p>
            <a:fld id="{414B5984-DA79-F94C-8594-290575E557A5}" type="slidenum">
              <a:rPr lang="en-US" smtClean="0"/>
              <a:t>6</a:t>
            </a:fld>
            <a:endParaRPr lang="en-US" dirty="0"/>
          </a:p>
        </p:txBody>
      </p:sp>
    </p:spTree>
    <p:extLst>
      <p:ext uri="{BB962C8B-B14F-4D97-AF65-F5344CB8AC3E}">
        <p14:creationId xmlns:p14="http://schemas.microsoft.com/office/powerpoint/2010/main" val="406487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4B5984-DA79-F94C-8594-290575E557A5}" type="slidenum">
              <a:rPr lang="en-US" smtClean="0"/>
              <a:t>7</a:t>
            </a:fld>
            <a:endParaRPr lang="en-US" dirty="0"/>
          </a:p>
        </p:txBody>
      </p:sp>
    </p:spTree>
    <p:extLst>
      <p:ext uri="{BB962C8B-B14F-4D97-AF65-F5344CB8AC3E}">
        <p14:creationId xmlns:p14="http://schemas.microsoft.com/office/powerpoint/2010/main" val="2541711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128EB-7DBC-4959-9304-B183AE6E73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06D0E0-B435-40E3-ACB6-158C24A8A6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B39B1E-C191-467A-9111-8D87958674F9}"/>
              </a:ext>
            </a:extLst>
          </p:cNvPr>
          <p:cNvSpPr>
            <a:spLocks noGrp="1"/>
          </p:cNvSpPr>
          <p:nvPr>
            <p:ph type="dt" sz="half" idx="10"/>
          </p:nvPr>
        </p:nvSpPr>
        <p:spPr/>
        <p:txBody>
          <a:bodyPr/>
          <a:lstStyle/>
          <a:p>
            <a:fld id="{E3C5D0EF-84C3-44EC-BD49-CC7754395E3F}" type="datetimeFigureOut">
              <a:rPr lang="en-US" smtClean="0"/>
              <a:t>10/13/2021</a:t>
            </a:fld>
            <a:endParaRPr lang="en-US" dirty="0"/>
          </a:p>
        </p:txBody>
      </p:sp>
      <p:sp>
        <p:nvSpPr>
          <p:cNvPr id="5" name="Footer Placeholder 4">
            <a:extLst>
              <a:ext uri="{FF2B5EF4-FFF2-40B4-BE49-F238E27FC236}">
                <a16:creationId xmlns:a16="http://schemas.microsoft.com/office/drawing/2014/main" id="{4E770830-F67D-4E97-A99C-9D4F318BABF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90817FD-F300-492F-BA76-AC53C029B155}"/>
              </a:ext>
            </a:extLst>
          </p:cNvPr>
          <p:cNvSpPr>
            <a:spLocks noGrp="1"/>
          </p:cNvSpPr>
          <p:nvPr>
            <p:ph type="sldNum" sz="quarter" idx="12"/>
          </p:nvPr>
        </p:nvSpPr>
        <p:spPr/>
        <p:txBody>
          <a:bodyPr/>
          <a:lstStyle/>
          <a:p>
            <a:fld id="{12436A8D-41F3-4D91-BFD1-25F5D1B47375}" type="slidenum">
              <a:rPr lang="en-US" smtClean="0"/>
              <a:t>‹#›</a:t>
            </a:fld>
            <a:endParaRPr lang="en-US" dirty="0"/>
          </a:p>
        </p:txBody>
      </p:sp>
    </p:spTree>
    <p:extLst>
      <p:ext uri="{BB962C8B-B14F-4D97-AF65-F5344CB8AC3E}">
        <p14:creationId xmlns:p14="http://schemas.microsoft.com/office/powerpoint/2010/main" val="2808935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C522-EE49-4287-991D-6CD9ECC264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BB0FE5-3FCC-4930-BB4F-22EF4FB58FC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7E8615-63E9-40D8-85FE-4F2294279344}"/>
              </a:ext>
            </a:extLst>
          </p:cNvPr>
          <p:cNvSpPr>
            <a:spLocks noGrp="1"/>
          </p:cNvSpPr>
          <p:nvPr>
            <p:ph type="dt" sz="half" idx="10"/>
          </p:nvPr>
        </p:nvSpPr>
        <p:spPr/>
        <p:txBody>
          <a:bodyPr/>
          <a:lstStyle/>
          <a:p>
            <a:fld id="{E3C5D0EF-84C3-44EC-BD49-CC7754395E3F}" type="datetimeFigureOut">
              <a:rPr lang="en-US" smtClean="0"/>
              <a:t>10/13/2021</a:t>
            </a:fld>
            <a:endParaRPr lang="en-US" dirty="0"/>
          </a:p>
        </p:txBody>
      </p:sp>
      <p:sp>
        <p:nvSpPr>
          <p:cNvPr id="5" name="Footer Placeholder 4">
            <a:extLst>
              <a:ext uri="{FF2B5EF4-FFF2-40B4-BE49-F238E27FC236}">
                <a16:creationId xmlns:a16="http://schemas.microsoft.com/office/drawing/2014/main" id="{D33E0785-D610-4261-BFE7-EB5BCFF7464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CF9F84-A0B9-4376-8F9B-05E836E0F548}"/>
              </a:ext>
            </a:extLst>
          </p:cNvPr>
          <p:cNvSpPr>
            <a:spLocks noGrp="1"/>
          </p:cNvSpPr>
          <p:nvPr>
            <p:ph type="sldNum" sz="quarter" idx="12"/>
          </p:nvPr>
        </p:nvSpPr>
        <p:spPr/>
        <p:txBody>
          <a:bodyPr/>
          <a:lstStyle/>
          <a:p>
            <a:fld id="{12436A8D-41F3-4D91-BFD1-25F5D1B47375}" type="slidenum">
              <a:rPr lang="en-US" smtClean="0"/>
              <a:t>‹#›</a:t>
            </a:fld>
            <a:endParaRPr lang="en-US" dirty="0"/>
          </a:p>
        </p:txBody>
      </p:sp>
    </p:spTree>
    <p:extLst>
      <p:ext uri="{BB962C8B-B14F-4D97-AF65-F5344CB8AC3E}">
        <p14:creationId xmlns:p14="http://schemas.microsoft.com/office/powerpoint/2010/main" val="3723811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6464FE-142E-42C7-848B-DBDAEE47C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673CFB-2161-4B69-ABCA-2188966399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504623-744D-4FB3-9D86-7D11A8FB9647}"/>
              </a:ext>
            </a:extLst>
          </p:cNvPr>
          <p:cNvSpPr>
            <a:spLocks noGrp="1"/>
          </p:cNvSpPr>
          <p:nvPr>
            <p:ph type="dt" sz="half" idx="10"/>
          </p:nvPr>
        </p:nvSpPr>
        <p:spPr/>
        <p:txBody>
          <a:bodyPr/>
          <a:lstStyle/>
          <a:p>
            <a:fld id="{E3C5D0EF-84C3-44EC-BD49-CC7754395E3F}" type="datetimeFigureOut">
              <a:rPr lang="en-US" smtClean="0"/>
              <a:t>10/13/2021</a:t>
            </a:fld>
            <a:endParaRPr lang="en-US" dirty="0"/>
          </a:p>
        </p:txBody>
      </p:sp>
      <p:sp>
        <p:nvSpPr>
          <p:cNvPr id="5" name="Footer Placeholder 4">
            <a:extLst>
              <a:ext uri="{FF2B5EF4-FFF2-40B4-BE49-F238E27FC236}">
                <a16:creationId xmlns:a16="http://schemas.microsoft.com/office/drawing/2014/main" id="{AD6D41B9-9FE5-438F-B972-0F8B2F941F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FD0C88-EE69-45F5-81A8-C6323AC5607E}"/>
              </a:ext>
            </a:extLst>
          </p:cNvPr>
          <p:cNvSpPr>
            <a:spLocks noGrp="1"/>
          </p:cNvSpPr>
          <p:nvPr>
            <p:ph type="sldNum" sz="quarter" idx="12"/>
          </p:nvPr>
        </p:nvSpPr>
        <p:spPr/>
        <p:txBody>
          <a:bodyPr/>
          <a:lstStyle/>
          <a:p>
            <a:fld id="{12436A8D-41F3-4D91-BFD1-25F5D1B47375}" type="slidenum">
              <a:rPr lang="en-US" smtClean="0"/>
              <a:t>‹#›</a:t>
            </a:fld>
            <a:endParaRPr lang="en-US" dirty="0"/>
          </a:p>
        </p:txBody>
      </p:sp>
    </p:spTree>
    <p:extLst>
      <p:ext uri="{BB962C8B-B14F-4D97-AF65-F5344CB8AC3E}">
        <p14:creationId xmlns:p14="http://schemas.microsoft.com/office/powerpoint/2010/main" val="4200021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512301" y="979303"/>
            <a:ext cx="11165591" cy="470283"/>
          </a:xfrm>
          <a:prstGeom prst="rect">
            <a:avLst/>
          </a:prstGeom>
        </p:spPr>
        <p:txBody>
          <a:bodyPr lIns="0" tIns="0" rIns="0" bIns="0">
            <a:noAutofit/>
          </a:bodyPr>
          <a:lstStyle>
            <a:lvl1pPr marL="0" indent="0">
              <a:buNone/>
              <a:defRPr sz="1270" b="0">
                <a:solidFill>
                  <a:srgbClr val="575757"/>
                </a:solidFill>
              </a:defRPr>
            </a:lvl1pPr>
          </a:lstStyle>
          <a:p>
            <a:pPr lvl="0"/>
            <a:r>
              <a:rPr lang="en-US"/>
              <a:t>Click to add subtitle</a:t>
            </a:r>
          </a:p>
        </p:txBody>
      </p:sp>
      <p:sp>
        <p:nvSpPr>
          <p:cNvPr id="14" name="Title Placeholder 1"/>
          <p:cNvSpPr>
            <a:spLocks noGrp="1"/>
          </p:cNvSpPr>
          <p:nvPr>
            <p:ph type="title"/>
          </p:nvPr>
        </p:nvSpPr>
        <p:spPr>
          <a:xfrm>
            <a:off x="512300" y="587581"/>
            <a:ext cx="11165591" cy="391903"/>
          </a:xfrm>
          <a:prstGeom prst="rect">
            <a:avLst/>
          </a:prstGeom>
        </p:spPr>
        <p:txBody>
          <a:bodyPr vert="horz" lIns="0" tIns="0" rIns="0" bIns="0" rtlCol="0" anchor="t" anchorCtr="0">
            <a:noAutofit/>
          </a:bodyPr>
          <a:lstStyle>
            <a:lvl1pPr>
              <a:defRPr/>
            </a:lvl1pPr>
          </a:lstStyle>
          <a:p>
            <a:r>
              <a:rPr lang="en-US" noProof="0"/>
              <a:t>Click to edit Master title style</a:t>
            </a:r>
          </a:p>
        </p:txBody>
      </p:sp>
    </p:spTree>
    <p:extLst>
      <p:ext uri="{BB962C8B-B14F-4D97-AF65-F5344CB8AC3E}">
        <p14:creationId xmlns:p14="http://schemas.microsoft.com/office/powerpoint/2010/main" val="1420051089"/>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1DE3D-DA7F-4432-95EF-1865EA349E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4D27E-CE69-479C-9D45-B787E7F445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0A509F-6D86-4FEE-87D2-98AA074C7B2B}"/>
              </a:ext>
            </a:extLst>
          </p:cNvPr>
          <p:cNvSpPr>
            <a:spLocks noGrp="1"/>
          </p:cNvSpPr>
          <p:nvPr>
            <p:ph type="dt" sz="half" idx="10"/>
          </p:nvPr>
        </p:nvSpPr>
        <p:spPr/>
        <p:txBody>
          <a:bodyPr/>
          <a:lstStyle/>
          <a:p>
            <a:fld id="{E3C5D0EF-84C3-44EC-BD49-CC7754395E3F}" type="datetimeFigureOut">
              <a:rPr lang="en-US" smtClean="0"/>
              <a:t>10/13/2021</a:t>
            </a:fld>
            <a:endParaRPr lang="en-US" dirty="0"/>
          </a:p>
        </p:txBody>
      </p:sp>
      <p:sp>
        <p:nvSpPr>
          <p:cNvPr id="5" name="Footer Placeholder 4">
            <a:extLst>
              <a:ext uri="{FF2B5EF4-FFF2-40B4-BE49-F238E27FC236}">
                <a16:creationId xmlns:a16="http://schemas.microsoft.com/office/drawing/2014/main" id="{EF6AA1BC-DBB3-4DB3-8F0D-D36331E718A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115708-2025-4ACC-8E81-7F13586A34BA}"/>
              </a:ext>
            </a:extLst>
          </p:cNvPr>
          <p:cNvSpPr>
            <a:spLocks noGrp="1"/>
          </p:cNvSpPr>
          <p:nvPr>
            <p:ph type="sldNum" sz="quarter" idx="12"/>
          </p:nvPr>
        </p:nvSpPr>
        <p:spPr/>
        <p:txBody>
          <a:bodyPr/>
          <a:lstStyle/>
          <a:p>
            <a:fld id="{12436A8D-41F3-4D91-BFD1-25F5D1B47375}" type="slidenum">
              <a:rPr lang="en-US" smtClean="0"/>
              <a:t>‹#›</a:t>
            </a:fld>
            <a:endParaRPr lang="en-US" dirty="0"/>
          </a:p>
        </p:txBody>
      </p:sp>
    </p:spTree>
    <p:extLst>
      <p:ext uri="{BB962C8B-B14F-4D97-AF65-F5344CB8AC3E}">
        <p14:creationId xmlns:p14="http://schemas.microsoft.com/office/powerpoint/2010/main" val="307284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7650-04FA-41F1-A132-C5AEA477D8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92A18B-B9A9-4984-B161-58D08BF93C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320B45-C26D-41BB-AB6D-79F3D356940C}"/>
              </a:ext>
            </a:extLst>
          </p:cNvPr>
          <p:cNvSpPr>
            <a:spLocks noGrp="1"/>
          </p:cNvSpPr>
          <p:nvPr>
            <p:ph type="dt" sz="half" idx="10"/>
          </p:nvPr>
        </p:nvSpPr>
        <p:spPr/>
        <p:txBody>
          <a:bodyPr/>
          <a:lstStyle/>
          <a:p>
            <a:fld id="{E3C5D0EF-84C3-44EC-BD49-CC7754395E3F}" type="datetimeFigureOut">
              <a:rPr lang="en-US" smtClean="0"/>
              <a:t>10/13/2021</a:t>
            </a:fld>
            <a:endParaRPr lang="en-US" dirty="0"/>
          </a:p>
        </p:txBody>
      </p:sp>
      <p:sp>
        <p:nvSpPr>
          <p:cNvPr id="5" name="Footer Placeholder 4">
            <a:extLst>
              <a:ext uri="{FF2B5EF4-FFF2-40B4-BE49-F238E27FC236}">
                <a16:creationId xmlns:a16="http://schemas.microsoft.com/office/drawing/2014/main" id="{8B2AC660-2E59-42CA-A2C9-5FD11A9664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115939-B9A7-458E-B80B-9A92F1B9B2A1}"/>
              </a:ext>
            </a:extLst>
          </p:cNvPr>
          <p:cNvSpPr>
            <a:spLocks noGrp="1"/>
          </p:cNvSpPr>
          <p:nvPr>
            <p:ph type="sldNum" sz="quarter" idx="12"/>
          </p:nvPr>
        </p:nvSpPr>
        <p:spPr/>
        <p:txBody>
          <a:bodyPr/>
          <a:lstStyle/>
          <a:p>
            <a:fld id="{12436A8D-41F3-4D91-BFD1-25F5D1B47375}" type="slidenum">
              <a:rPr lang="en-US" smtClean="0"/>
              <a:t>‹#›</a:t>
            </a:fld>
            <a:endParaRPr lang="en-US" dirty="0"/>
          </a:p>
        </p:txBody>
      </p:sp>
    </p:spTree>
    <p:extLst>
      <p:ext uri="{BB962C8B-B14F-4D97-AF65-F5344CB8AC3E}">
        <p14:creationId xmlns:p14="http://schemas.microsoft.com/office/powerpoint/2010/main" val="467291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9A569-E369-42E0-ABAB-CE56973E8D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918C2C-C567-4F9B-9A6C-0F1EFD1ADE0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BF10D4-1790-4B32-BA7B-6AA9843C0B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6519CA-54DD-41DF-8BD8-4D603C33F34E}"/>
              </a:ext>
            </a:extLst>
          </p:cNvPr>
          <p:cNvSpPr>
            <a:spLocks noGrp="1"/>
          </p:cNvSpPr>
          <p:nvPr>
            <p:ph type="dt" sz="half" idx="10"/>
          </p:nvPr>
        </p:nvSpPr>
        <p:spPr/>
        <p:txBody>
          <a:bodyPr/>
          <a:lstStyle/>
          <a:p>
            <a:fld id="{E3C5D0EF-84C3-44EC-BD49-CC7754395E3F}" type="datetimeFigureOut">
              <a:rPr lang="en-US" smtClean="0"/>
              <a:t>10/13/2021</a:t>
            </a:fld>
            <a:endParaRPr lang="en-US" dirty="0"/>
          </a:p>
        </p:txBody>
      </p:sp>
      <p:sp>
        <p:nvSpPr>
          <p:cNvPr id="6" name="Footer Placeholder 5">
            <a:extLst>
              <a:ext uri="{FF2B5EF4-FFF2-40B4-BE49-F238E27FC236}">
                <a16:creationId xmlns:a16="http://schemas.microsoft.com/office/drawing/2014/main" id="{EC8A1829-457D-45E2-B02D-DA4EAEDC797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B335DDE-F351-4BE1-AC64-3EEE2BF1798E}"/>
              </a:ext>
            </a:extLst>
          </p:cNvPr>
          <p:cNvSpPr>
            <a:spLocks noGrp="1"/>
          </p:cNvSpPr>
          <p:nvPr>
            <p:ph type="sldNum" sz="quarter" idx="12"/>
          </p:nvPr>
        </p:nvSpPr>
        <p:spPr/>
        <p:txBody>
          <a:bodyPr/>
          <a:lstStyle/>
          <a:p>
            <a:fld id="{12436A8D-41F3-4D91-BFD1-25F5D1B47375}" type="slidenum">
              <a:rPr lang="en-US" smtClean="0"/>
              <a:t>‹#›</a:t>
            </a:fld>
            <a:endParaRPr lang="en-US" dirty="0"/>
          </a:p>
        </p:txBody>
      </p:sp>
    </p:spTree>
    <p:extLst>
      <p:ext uri="{BB962C8B-B14F-4D97-AF65-F5344CB8AC3E}">
        <p14:creationId xmlns:p14="http://schemas.microsoft.com/office/powerpoint/2010/main" val="1503114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CCB1B-C656-4B65-B74B-E7167D16492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2580E2-82AF-44F1-A36F-B3D87B4A7E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C7B6D2-0925-4A5B-88A7-D94F44BC6F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2E0649-89BC-4297-B62A-2ACAA64CC5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F735228-678B-4471-BB58-308860200B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43BE5B-1FD7-436E-AD07-96B0DFC69054}"/>
              </a:ext>
            </a:extLst>
          </p:cNvPr>
          <p:cNvSpPr>
            <a:spLocks noGrp="1"/>
          </p:cNvSpPr>
          <p:nvPr>
            <p:ph type="dt" sz="half" idx="10"/>
          </p:nvPr>
        </p:nvSpPr>
        <p:spPr/>
        <p:txBody>
          <a:bodyPr/>
          <a:lstStyle/>
          <a:p>
            <a:fld id="{E3C5D0EF-84C3-44EC-BD49-CC7754395E3F}" type="datetimeFigureOut">
              <a:rPr lang="en-US" smtClean="0"/>
              <a:t>10/13/2021</a:t>
            </a:fld>
            <a:endParaRPr lang="en-US" dirty="0"/>
          </a:p>
        </p:txBody>
      </p:sp>
      <p:sp>
        <p:nvSpPr>
          <p:cNvPr id="8" name="Footer Placeholder 7">
            <a:extLst>
              <a:ext uri="{FF2B5EF4-FFF2-40B4-BE49-F238E27FC236}">
                <a16:creationId xmlns:a16="http://schemas.microsoft.com/office/drawing/2014/main" id="{CFA6979E-61F0-4BE2-8EE5-35542F41909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646B38B-18C4-4132-B6C4-83C3D5341736}"/>
              </a:ext>
            </a:extLst>
          </p:cNvPr>
          <p:cNvSpPr>
            <a:spLocks noGrp="1"/>
          </p:cNvSpPr>
          <p:nvPr>
            <p:ph type="sldNum" sz="quarter" idx="12"/>
          </p:nvPr>
        </p:nvSpPr>
        <p:spPr/>
        <p:txBody>
          <a:bodyPr/>
          <a:lstStyle/>
          <a:p>
            <a:fld id="{12436A8D-41F3-4D91-BFD1-25F5D1B47375}" type="slidenum">
              <a:rPr lang="en-US" smtClean="0"/>
              <a:t>‹#›</a:t>
            </a:fld>
            <a:endParaRPr lang="en-US" dirty="0"/>
          </a:p>
        </p:txBody>
      </p:sp>
    </p:spTree>
    <p:extLst>
      <p:ext uri="{BB962C8B-B14F-4D97-AF65-F5344CB8AC3E}">
        <p14:creationId xmlns:p14="http://schemas.microsoft.com/office/powerpoint/2010/main" val="3875046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61194-86C0-4EF5-B6AC-F75A34A75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35ECF4-F8A1-448D-8510-D0988F3E926A}"/>
              </a:ext>
            </a:extLst>
          </p:cNvPr>
          <p:cNvSpPr>
            <a:spLocks noGrp="1"/>
          </p:cNvSpPr>
          <p:nvPr>
            <p:ph type="dt" sz="half" idx="10"/>
          </p:nvPr>
        </p:nvSpPr>
        <p:spPr/>
        <p:txBody>
          <a:bodyPr/>
          <a:lstStyle/>
          <a:p>
            <a:fld id="{E3C5D0EF-84C3-44EC-BD49-CC7754395E3F}" type="datetimeFigureOut">
              <a:rPr lang="en-US" smtClean="0"/>
              <a:t>10/13/2021</a:t>
            </a:fld>
            <a:endParaRPr lang="en-US" dirty="0"/>
          </a:p>
        </p:txBody>
      </p:sp>
      <p:sp>
        <p:nvSpPr>
          <p:cNvPr id="4" name="Footer Placeholder 3">
            <a:extLst>
              <a:ext uri="{FF2B5EF4-FFF2-40B4-BE49-F238E27FC236}">
                <a16:creationId xmlns:a16="http://schemas.microsoft.com/office/drawing/2014/main" id="{29D022C5-4A5A-4FFE-A41D-8ADE8884A0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949B2CE-5574-440C-A4A8-3F384E01B231}"/>
              </a:ext>
            </a:extLst>
          </p:cNvPr>
          <p:cNvSpPr>
            <a:spLocks noGrp="1"/>
          </p:cNvSpPr>
          <p:nvPr>
            <p:ph type="sldNum" sz="quarter" idx="12"/>
          </p:nvPr>
        </p:nvSpPr>
        <p:spPr/>
        <p:txBody>
          <a:bodyPr/>
          <a:lstStyle/>
          <a:p>
            <a:fld id="{12436A8D-41F3-4D91-BFD1-25F5D1B47375}" type="slidenum">
              <a:rPr lang="en-US" smtClean="0"/>
              <a:t>‹#›</a:t>
            </a:fld>
            <a:endParaRPr lang="en-US" dirty="0"/>
          </a:p>
        </p:txBody>
      </p:sp>
    </p:spTree>
    <p:extLst>
      <p:ext uri="{BB962C8B-B14F-4D97-AF65-F5344CB8AC3E}">
        <p14:creationId xmlns:p14="http://schemas.microsoft.com/office/powerpoint/2010/main" val="4087223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5BEA70-C8C7-4F4E-BC4B-FD5503FA9B93}"/>
              </a:ext>
            </a:extLst>
          </p:cNvPr>
          <p:cNvSpPr>
            <a:spLocks noGrp="1"/>
          </p:cNvSpPr>
          <p:nvPr>
            <p:ph type="dt" sz="half" idx="10"/>
          </p:nvPr>
        </p:nvSpPr>
        <p:spPr/>
        <p:txBody>
          <a:bodyPr/>
          <a:lstStyle/>
          <a:p>
            <a:fld id="{E3C5D0EF-84C3-44EC-BD49-CC7754395E3F}" type="datetimeFigureOut">
              <a:rPr lang="en-US" smtClean="0"/>
              <a:t>10/13/2021</a:t>
            </a:fld>
            <a:endParaRPr lang="en-US" dirty="0"/>
          </a:p>
        </p:txBody>
      </p:sp>
      <p:sp>
        <p:nvSpPr>
          <p:cNvPr id="3" name="Footer Placeholder 2">
            <a:extLst>
              <a:ext uri="{FF2B5EF4-FFF2-40B4-BE49-F238E27FC236}">
                <a16:creationId xmlns:a16="http://schemas.microsoft.com/office/drawing/2014/main" id="{2E04C142-00EF-4E3D-B2BC-82A34FB7399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463E157-C351-4E71-BD2B-3E2D84EF587E}"/>
              </a:ext>
            </a:extLst>
          </p:cNvPr>
          <p:cNvSpPr>
            <a:spLocks noGrp="1"/>
          </p:cNvSpPr>
          <p:nvPr>
            <p:ph type="sldNum" sz="quarter" idx="12"/>
          </p:nvPr>
        </p:nvSpPr>
        <p:spPr/>
        <p:txBody>
          <a:bodyPr/>
          <a:lstStyle/>
          <a:p>
            <a:fld id="{12436A8D-41F3-4D91-BFD1-25F5D1B47375}" type="slidenum">
              <a:rPr lang="en-US" smtClean="0"/>
              <a:t>‹#›</a:t>
            </a:fld>
            <a:endParaRPr lang="en-US" dirty="0"/>
          </a:p>
        </p:txBody>
      </p:sp>
    </p:spTree>
    <p:extLst>
      <p:ext uri="{BB962C8B-B14F-4D97-AF65-F5344CB8AC3E}">
        <p14:creationId xmlns:p14="http://schemas.microsoft.com/office/powerpoint/2010/main" val="70577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C3C7C-2F55-4C87-AA3E-230983793C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5D56FB-BA9A-428D-BB8B-9CCD8C0E03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96E52A-61CE-470A-917C-50C5011012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9BEB2-68C4-4228-BC8D-665A13AB78C9}"/>
              </a:ext>
            </a:extLst>
          </p:cNvPr>
          <p:cNvSpPr>
            <a:spLocks noGrp="1"/>
          </p:cNvSpPr>
          <p:nvPr>
            <p:ph type="dt" sz="half" idx="10"/>
          </p:nvPr>
        </p:nvSpPr>
        <p:spPr/>
        <p:txBody>
          <a:bodyPr/>
          <a:lstStyle/>
          <a:p>
            <a:fld id="{E3C5D0EF-84C3-44EC-BD49-CC7754395E3F}" type="datetimeFigureOut">
              <a:rPr lang="en-US" smtClean="0"/>
              <a:t>10/13/2021</a:t>
            </a:fld>
            <a:endParaRPr lang="en-US" dirty="0"/>
          </a:p>
        </p:txBody>
      </p:sp>
      <p:sp>
        <p:nvSpPr>
          <p:cNvPr id="6" name="Footer Placeholder 5">
            <a:extLst>
              <a:ext uri="{FF2B5EF4-FFF2-40B4-BE49-F238E27FC236}">
                <a16:creationId xmlns:a16="http://schemas.microsoft.com/office/drawing/2014/main" id="{730392C4-9F49-410A-AB75-5EAAD66C0D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14CA5D9-3DF3-4B70-95C7-D59D39691A78}"/>
              </a:ext>
            </a:extLst>
          </p:cNvPr>
          <p:cNvSpPr>
            <a:spLocks noGrp="1"/>
          </p:cNvSpPr>
          <p:nvPr>
            <p:ph type="sldNum" sz="quarter" idx="12"/>
          </p:nvPr>
        </p:nvSpPr>
        <p:spPr/>
        <p:txBody>
          <a:bodyPr/>
          <a:lstStyle/>
          <a:p>
            <a:fld id="{12436A8D-41F3-4D91-BFD1-25F5D1B47375}" type="slidenum">
              <a:rPr lang="en-US" smtClean="0"/>
              <a:t>‹#›</a:t>
            </a:fld>
            <a:endParaRPr lang="en-US" dirty="0"/>
          </a:p>
        </p:txBody>
      </p:sp>
    </p:spTree>
    <p:extLst>
      <p:ext uri="{BB962C8B-B14F-4D97-AF65-F5344CB8AC3E}">
        <p14:creationId xmlns:p14="http://schemas.microsoft.com/office/powerpoint/2010/main" val="201129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4C72B-151F-4F02-8184-1F3E39FB94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C2932A-A61E-4C63-B02D-A46B4ACBCA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1C29BE-71FC-451A-B153-886222F708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38AAA0-E8D6-4405-A51A-43198F7973C0}"/>
              </a:ext>
            </a:extLst>
          </p:cNvPr>
          <p:cNvSpPr>
            <a:spLocks noGrp="1"/>
          </p:cNvSpPr>
          <p:nvPr>
            <p:ph type="dt" sz="half" idx="10"/>
          </p:nvPr>
        </p:nvSpPr>
        <p:spPr/>
        <p:txBody>
          <a:bodyPr/>
          <a:lstStyle/>
          <a:p>
            <a:fld id="{E3C5D0EF-84C3-44EC-BD49-CC7754395E3F}" type="datetimeFigureOut">
              <a:rPr lang="en-US" smtClean="0"/>
              <a:t>10/13/2021</a:t>
            </a:fld>
            <a:endParaRPr lang="en-US" dirty="0"/>
          </a:p>
        </p:txBody>
      </p:sp>
      <p:sp>
        <p:nvSpPr>
          <p:cNvPr id="6" name="Footer Placeholder 5">
            <a:extLst>
              <a:ext uri="{FF2B5EF4-FFF2-40B4-BE49-F238E27FC236}">
                <a16:creationId xmlns:a16="http://schemas.microsoft.com/office/drawing/2014/main" id="{D848CF12-0E2A-47CE-B45C-38D9D2D264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120CBFE-53FD-418A-813C-2A5E51969C48}"/>
              </a:ext>
            </a:extLst>
          </p:cNvPr>
          <p:cNvSpPr>
            <a:spLocks noGrp="1"/>
          </p:cNvSpPr>
          <p:nvPr>
            <p:ph type="sldNum" sz="quarter" idx="12"/>
          </p:nvPr>
        </p:nvSpPr>
        <p:spPr/>
        <p:txBody>
          <a:bodyPr/>
          <a:lstStyle/>
          <a:p>
            <a:fld id="{12436A8D-41F3-4D91-BFD1-25F5D1B47375}" type="slidenum">
              <a:rPr lang="en-US" smtClean="0"/>
              <a:t>‹#›</a:t>
            </a:fld>
            <a:endParaRPr lang="en-US" dirty="0"/>
          </a:p>
        </p:txBody>
      </p:sp>
    </p:spTree>
    <p:extLst>
      <p:ext uri="{BB962C8B-B14F-4D97-AF65-F5344CB8AC3E}">
        <p14:creationId xmlns:p14="http://schemas.microsoft.com/office/powerpoint/2010/main" val="631477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5A2120-8E48-44A4-94F5-C4D68C79B4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84CC5B-4E3A-4473-AE5E-F0FEE9E2CC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71C58-B8E5-4807-AFD0-AAE911C86C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5D0EF-84C3-44EC-BD49-CC7754395E3F}" type="datetimeFigureOut">
              <a:rPr lang="en-US" smtClean="0"/>
              <a:t>10/13/2021</a:t>
            </a:fld>
            <a:endParaRPr lang="en-US" dirty="0"/>
          </a:p>
        </p:txBody>
      </p:sp>
      <p:sp>
        <p:nvSpPr>
          <p:cNvPr id="5" name="Footer Placeholder 4">
            <a:extLst>
              <a:ext uri="{FF2B5EF4-FFF2-40B4-BE49-F238E27FC236}">
                <a16:creationId xmlns:a16="http://schemas.microsoft.com/office/drawing/2014/main" id="{0BFB22A5-F4A3-41DF-B8F6-2C9D41466D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ED975E0-2CFD-478A-9F9C-97E5BBFAD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36A8D-41F3-4D91-BFD1-25F5D1B47375}" type="slidenum">
              <a:rPr lang="en-US" smtClean="0"/>
              <a:t>‹#›</a:t>
            </a:fld>
            <a:endParaRPr lang="en-US" dirty="0"/>
          </a:p>
        </p:txBody>
      </p:sp>
    </p:spTree>
    <p:extLst>
      <p:ext uri="{BB962C8B-B14F-4D97-AF65-F5344CB8AC3E}">
        <p14:creationId xmlns:p14="http://schemas.microsoft.com/office/powerpoint/2010/main" val="369001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13"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3.jpg"/><Relationship Id="rId12" Type="http://schemas.openxmlformats.org/officeDocument/2006/relationships/customXml" Target="../ink/ink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hyperlink" Target="https://www.was.org/articles/The-Singapore-Aquaculture-Industry-Contributing-to-Singapores-Food-Security.aspx" TargetMode="External"/><Relationship Id="rId5" Type="http://schemas.openxmlformats.org/officeDocument/2006/relationships/image" Target="../media/image11.jpg"/><Relationship Id="rId15" Type="http://schemas.openxmlformats.org/officeDocument/2006/relationships/image" Target="../media/image18.pn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jpg"/><Relationship Id="rId14" Type="http://schemas.openxmlformats.org/officeDocument/2006/relationships/customXml" Target="../ink/ink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43E82-8830-42A8-AE4D-078944EF779E}"/>
              </a:ext>
            </a:extLst>
          </p:cNvPr>
          <p:cNvSpPr txBox="1"/>
          <p:nvPr/>
        </p:nvSpPr>
        <p:spPr>
          <a:xfrm>
            <a:off x="6755803" y="2695340"/>
            <a:ext cx="4366363" cy="2677656"/>
          </a:xfrm>
          <a:prstGeom prst="rect">
            <a:avLst/>
          </a:prstGeom>
          <a:noFill/>
        </p:spPr>
        <p:txBody>
          <a:bodyPr wrap="square" rtlCol="0">
            <a:spAutoFit/>
          </a:bodyPr>
          <a:lstStyle/>
          <a:p>
            <a:pPr algn="just">
              <a:spcAft>
                <a:spcPts val="600"/>
              </a:spcAft>
            </a:pPr>
            <a:r>
              <a:rPr lang="en-SG" sz="1400" dirty="0">
                <a:effectLst/>
                <a:latin typeface="+mj-lt"/>
                <a:ea typeface="Calibri" panose="020F0502020204030204" pitchFamily="34" charset="0"/>
              </a:rPr>
              <a:t>Mr. Leow has over 40 years of experience in the marine and offshore industry in Singapore and overseas.  Mr. Leow is the Founder / CEO of AME2 Pte Ltd, his own consultancy company, Aquaculture Centre of Excellence Pte Ltd (ACE) and Nature Resources Aquaculture Pte Ltd (NRA).  He is the inventor of the patented NOAHS Eco-Ark</a:t>
            </a:r>
            <a:r>
              <a:rPr lang="en-SG" sz="1400" baseline="30000" dirty="0">
                <a:effectLst/>
                <a:latin typeface="+mj-lt"/>
                <a:ea typeface="Calibri" panose="020F0502020204030204" pitchFamily="34" charset="0"/>
              </a:rPr>
              <a:t>®</a:t>
            </a:r>
            <a:r>
              <a:rPr lang="en-SG" sz="1400" dirty="0">
                <a:effectLst/>
                <a:latin typeface="+mj-lt"/>
                <a:ea typeface="Calibri" panose="020F0502020204030204" pitchFamily="34" charset="0"/>
              </a:rPr>
              <a:t> Floating Closed Containment Fish Farm.  Eco-Ark</a:t>
            </a:r>
            <a:r>
              <a:rPr lang="en-SG" sz="1400" baseline="30000" dirty="0">
                <a:effectLst/>
                <a:latin typeface="+mj-lt"/>
                <a:ea typeface="Calibri" panose="020F0502020204030204" pitchFamily="34" charset="0"/>
              </a:rPr>
              <a:t>®</a:t>
            </a:r>
            <a:r>
              <a:rPr lang="en-SG" sz="1400" dirty="0">
                <a:effectLst/>
                <a:latin typeface="+mj-lt"/>
                <a:ea typeface="Calibri" panose="020F0502020204030204" pitchFamily="34" charset="0"/>
              </a:rPr>
              <a:t> is a sustainable farm that combines proven marine and offshore technology with aquatic health and post-harvest technology harnessing green energy that makes it the farm of the future.  He is also the inventor of the patented Lift-Doc</a:t>
            </a:r>
            <a:r>
              <a:rPr lang="en-SG" sz="1400" baseline="30000" dirty="0">
                <a:effectLst/>
                <a:latin typeface="+mj-lt"/>
                <a:ea typeface="Calibri" panose="020F0502020204030204" pitchFamily="34" charset="0"/>
              </a:rPr>
              <a:t>®</a:t>
            </a:r>
            <a:r>
              <a:rPr lang="en-SG" sz="1400" dirty="0">
                <a:effectLst/>
                <a:latin typeface="+mj-lt"/>
                <a:ea typeface="Calibri" panose="020F0502020204030204" pitchFamily="34" charset="0"/>
              </a:rPr>
              <a:t>, an innovative offshore platform.</a:t>
            </a:r>
            <a:endParaRPr lang="en-US" sz="1400" dirty="0">
              <a:latin typeface="+mj-lt"/>
            </a:endParaRPr>
          </a:p>
        </p:txBody>
      </p:sp>
      <p:sp>
        <p:nvSpPr>
          <p:cNvPr id="2" name="Title 1">
            <a:extLst>
              <a:ext uri="{FF2B5EF4-FFF2-40B4-BE49-F238E27FC236}">
                <a16:creationId xmlns:a16="http://schemas.microsoft.com/office/drawing/2014/main" id="{9C7F5C9E-F3B1-4AAC-B80C-1D1D4500FC54}"/>
              </a:ext>
            </a:extLst>
          </p:cNvPr>
          <p:cNvSpPr>
            <a:spLocks noGrp="1"/>
          </p:cNvSpPr>
          <p:nvPr>
            <p:ph type="ctrTitle"/>
          </p:nvPr>
        </p:nvSpPr>
        <p:spPr>
          <a:xfrm>
            <a:off x="1678192" y="780212"/>
            <a:ext cx="9379776" cy="2076333"/>
          </a:xfrm>
        </p:spPr>
        <p:txBody>
          <a:bodyPr vert="horz" lIns="91440" tIns="45720" rIns="91440" bIns="45720" rtlCol="0" anchor="t">
            <a:normAutofit/>
          </a:bodyPr>
          <a:lstStyle/>
          <a:p>
            <a:r>
              <a:rPr lang="en-US" sz="2400" kern="1200" dirty="0">
                <a:solidFill>
                  <a:schemeClr val="bg1">
                    <a:lumMod val="50000"/>
                  </a:schemeClr>
                </a:solidFill>
                <a:latin typeface="Arial" panose="020B0604020202020204" pitchFamily="34" charset="0"/>
                <a:cs typeface="Arial" panose="020B0604020202020204" pitchFamily="34" charset="0"/>
              </a:rPr>
              <a:t>ECO-ARK®</a:t>
            </a:r>
            <a:r>
              <a:rPr lang="en-US" sz="2400" dirty="0">
                <a:solidFill>
                  <a:schemeClr val="bg1">
                    <a:lumMod val="50000"/>
                  </a:schemeClr>
                </a:solidFill>
                <a:latin typeface="Arial" panose="020B0604020202020204" pitchFamily="34" charset="0"/>
                <a:cs typeface="Arial" panose="020B0604020202020204" pitchFamily="34" charset="0"/>
              </a:rPr>
              <a:t> Technology enabling sustainable food fish production  </a:t>
            </a:r>
            <a:br>
              <a:rPr lang="en-US" sz="2400" dirty="0">
                <a:solidFill>
                  <a:schemeClr val="bg1">
                    <a:lumMod val="50000"/>
                  </a:schemeClr>
                </a:solidFill>
                <a:latin typeface="Arial" panose="020B0604020202020204" pitchFamily="34" charset="0"/>
                <a:cs typeface="Arial" panose="020B0604020202020204" pitchFamily="34" charset="0"/>
              </a:rPr>
            </a:br>
            <a:endParaRPr lang="en-US" sz="2000" i="1" kern="1200" dirty="0">
              <a:solidFill>
                <a:schemeClr val="tx1"/>
              </a:solidFill>
              <a:latin typeface="Arial" panose="020B0604020202020204" pitchFamily="34" charset="0"/>
              <a:cs typeface="Arial" panose="020B0604020202020204" pitchFamily="34" charset="0"/>
            </a:endParaRPr>
          </a:p>
        </p:txBody>
      </p:sp>
      <p:pic>
        <p:nvPicPr>
          <p:cNvPr id="1026" name="E568DFCE-B460-44A8-9410-4A029EB524D0">
            <a:extLst>
              <a:ext uri="{FF2B5EF4-FFF2-40B4-BE49-F238E27FC236}">
                <a16:creationId xmlns:a16="http://schemas.microsoft.com/office/drawing/2014/main" id="{153FC081-BE3F-4E47-AAC6-27C04603D3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834" y="2323061"/>
            <a:ext cx="5947474" cy="3233676"/>
          </a:xfrm>
          <a:prstGeom prst="rect">
            <a:avLst/>
          </a:prstGeom>
          <a:noFill/>
          <a:ln>
            <a:noFill/>
          </a:ln>
          <a:effectLst>
            <a:softEdge rad="190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4">
            <a:extLst>
              <a:ext uri="{FF2B5EF4-FFF2-40B4-BE49-F238E27FC236}">
                <a16:creationId xmlns:a16="http://schemas.microsoft.com/office/drawing/2014/main" id="{8DDE5220-B1D9-4F33-AFD6-D5105787A3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333" y="51702"/>
            <a:ext cx="1802559" cy="684188"/>
          </a:xfrm>
          <a:prstGeom prst="rect">
            <a:avLst/>
          </a:prstGeom>
        </p:spPr>
      </p:pic>
      <p:sp>
        <p:nvSpPr>
          <p:cNvPr id="11" name="TextBox 10">
            <a:extLst>
              <a:ext uri="{FF2B5EF4-FFF2-40B4-BE49-F238E27FC236}">
                <a16:creationId xmlns:a16="http://schemas.microsoft.com/office/drawing/2014/main" id="{78D85D29-3991-47F6-800C-DB6611D68FDC}"/>
              </a:ext>
            </a:extLst>
          </p:cNvPr>
          <p:cNvSpPr txBox="1"/>
          <p:nvPr/>
        </p:nvSpPr>
        <p:spPr>
          <a:xfrm>
            <a:off x="6806675" y="1719071"/>
            <a:ext cx="3270325" cy="615553"/>
          </a:xfrm>
          <a:prstGeom prst="rect">
            <a:avLst/>
          </a:prstGeom>
          <a:noFill/>
        </p:spPr>
        <p:txBody>
          <a:bodyPr wrap="square" rtlCol="0">
            <a:spAutoFit/>
          </a:bodyPr>
          <a:lstStyle/>
          <a:p>
            <a:r>
              <a:rPr lang="en-US" sz="2000" dirty="0">
                <a:solidFill>
                  <a:schemeClr val="tx1">
                    <a:lumMod val="50000"/>
                    <a:lumOff val="50000"/>
                  </a:schemeClr>
                </a:solidFill>
                <a:latin typeface="Arial" panose="020B0604020202020204" pitchFamily="34" charset="0"/>
                <a:cs typeface="Arial" panose="020B0604020202020204" pitchFamily="34" charset="0"/>
              </a:rPr>
              <a:t>ADB WORKSHOP</a:t>
            </a:r>
          </a:p>
          <a:p>
            <a:r>
              <a:rPr lang="en-US" sz="1400" dirty="0">
                <a:solidFill>
                  <a:schemeClr val="tx1">
                    <a:lumMod val="50000"/>
                    <a:lumOff val="50000"/>
                  </a:schemeClr>
                </a:solidFill>
                <a:latin typeface="Arial" panose="020B0604020202020204" pitchFamily="34" charset="0"/>
                <a:cs typeface="Arial" panose="020B0604020202020204" pitchFamily="34" charset="0"/>
              </a:rPr>
              <a:t>14 OCTOBER 2021</a:t>
            </a:r>
            <a:endParaRPr lang="en-US" sz="2000" dirty="0">
              <a:solidFill>
                <a:schemeClr val="tx1">
                  <a:lumMod val="50000"/>
                  <a:lumOff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68537A9-D068-4504-9F50-CC097E9FF9BC}"/>
              </a:ext>
            </a:extLst>
          </p:cNvPr>
          <p:cNvSpPr txBox="1"/>
          <p:nvPr/>
        </p:nvSpPr>
        <p:spPr>
          <a:xfrm>
            <a:off x="3186571" y="1243519"/>
            <a:ext cx="6096896" cy="369332"/>
          </a:xfrm>
          <a:prstGeom prst="rect">
            <a:avLst/>
          </a:prstGeom>
          <a:noFill/>
        </p:spPr>
        <p:txBody>
          <a:bodyPr wrap="square">
            <a:spAutoFit/>
          </a:bodyPr>
          <a:lstStyle/>
          <a:p>
            <a:pPr algn="ctr" fontAlgn="base"/>
            <a:r>
              <a:rPr lang="en-GB" i="0" dirty="0">
                <a:solidFill>
                  <a:srgbClr val="333333"/>
                </a:solidFill>
                <a:effectLst/>
                <a:latin typeface="Arial" panose="020B0604020202020204" pitchFamily="34" charset="0"/>
                <a:cs typeface="Arial" panose="020B0604020202020204" pitchFamily="34" charset="0"/>
              </a:rPr>
              <a:t>Infrastructure and improving sustainability and resilience</a:t>
            </a:r>
          </a:p>
        </p:txBody>
      </p:sp>
    </p:spTree>
    <p:extLst>
      <p:ext uri="{BB962C8B-B14F-4D97-AF65-F5344CB8AC3E}">
        <p14:creationId xmlns:p14="http://schemas.microsoft.com/office/powerpoint/2010/main" val="1603760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1645076-7D7C-40F4-8F3B-CA9DBD35E1BA}"/>
              </a:ext>
            </a:extLst>
          </p:cNvPr>
          <p:cNvSpPr txBox="1"/>
          <p:nvPr/>
        </p:nvSpPr>
        <p:spPr>
          <a:xfrm>
            <a:off x="9613746" y="3202294"/>
            <a:ext cx="1955402" cy="307777"/>
          </a:xfrm>
          <a:prstGeom prst="rect">
            <a:avLst/>
          </a:prstGeom>
          <a:pattFill prst="pct5">
            <a:fgClr>
              <a:schemeClr val="lt1"/>
            </a:fgClr>
            <a:bgClr>
              <a:schemeClr val="bg1"/>
            </a:bgClr>
          </a:pattFill>
          <a:ln w="38100">
            <a:solidFill>
              <a:srgbClr val="002060"/>
            </a:solidFill>
          </a:ln>
          <a:effectLst>
            <a:glow rad="228600">
              <a:srgbClr val="000000">
                <a:alpha val="40000"/>
              </a:srgb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accent1">
                    <a:lumMod val="50000"/>
                  </a:schemeClr>
                </a:solidFill>
                <a:latin typeface="Arial" panose="020B0604020202020204" pitchFamily="34" charset="0"/>
                <a:cs typeface="Arial" panose="020B0604020202020204" pitchFamily="34" charset="0"/>
              </a:rPr>
              <a:t>Farm Operations</a:t>
            </a:r>
          </a:p>
        </p:txBody>
      </p:sp>
      <p:sp>
        <p:nvSpPr>
          <p:cNvPr id="7" name="Arrow: Right 6">
            <a:extLst>
              <a:ext uri="{FF2B5EF4-FFF2-40B4-BE49-F238E27FC236}">
                <a16:creationId xmlns:a16="http://schemas.microsoft.com/office/drawing/2014/main" id="{FF64F18A-A435-41EB-AE2B-6270FD923112}"/>
              </a:ext>
            </a:extLst>
          </p:cNvPr>
          <p:cNvSpPr/>
          <p:nvPr/>
        </p:nvSpPr>
        <p:spPr>
          <a:xfrm rot="10800000">
            <a:off x="8954690" y="3823778"/>
            <a:ext cx="2746833" cy="677453"/>
          </a:xfrm>
          <a:prstGeom prst="rightArrow">
            <a:avLst/>
          </a:prstGeom>
          <a:solidFill>
            <a:srgbClr val="002060"/>
          </a:solidFill>
          <a:ln w="25400">
            <a:solidFill>
              <a:srgbClr val="0B93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F6B275D4-02FD-42CA-91E2-6D44FE6518D6}"/>
              </a:ext>
            </a:extLst>
          </p:cNvPr>
          <p:cNvSpPr txBox="1"/>
          <p:nvPr/>
        </p:nvSpPr>
        <p:spPr>
          <a:xfrm>
            <a:off x="9506100" y="3990913"/>
            <a:ext cx="2196946"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Farm to Process (FTP)</a:t>
            </a:r>
          </a:p>
        </p:txBody>
      </p:sp>
      <p:sp>
        <p:nvSpPr>
          <p:cNvPr id="13" name="Rectangle 12">
            <a:extLst>
              <a:ext uri="{FF2B5EF4-FFF2-40B4-BE49-F238E27FC236}">
                <a16:creationId xmlns:a16="http://schemas.microsoft.com/office/drawing/2014/main" id="{A9CB915C-CF01-45B0-BF7F-150F0998378A}"/>
              </a:ext>
            </a:extLst>
          </p:cNvPr>
          <p:cNvSpPr/>
          <p:nvPr/>
        </p:nvSpPr>
        <p:spPr bwMode="auto">
          <a:xfrm>
            <a:off x="8334057" y="4001292"/>
            <a:ext cx="339282" cy="324490"/>
          </a:xfrm>
          <a:prstGeom prst="rect">
            <a:avLst/>
          </a:prstGeom>
          <a:solidFill>
            <a:srgbClr val="00B0F0"/>
          </a:solidFill>
          <a:ln w="31750">
            <a:solidFill>
              <a:srgbClr val="002060"/>
            </a:solidFill>
            <a:miter lim="800000"/>
            <a:headEnd/>
            <a:tailEnd/>
          </a:ln>
        </p:spPr>
        <p:txBody>
          <a:bodyPr vert="horz" wrap="square" lIns="91440" tIns="45720" rIns="91440" bIns="45720" numCol="1" rtlCol="0" anchor="ctr" anchorCtr="0" compatLnSpc="1">
            <a:prstTxWarp prst="textNoShape">
              <a:avLst/>
            </a:prstTxWarp>
          </a:bodyPr>
          <a:lstStyle/>
          <a:p>
            <a:pPr algn="ctr"/>
            <a:endParaRPr lang="en-US" sz="700" dirty="0"/>
          </a:p>
        </p:txBody>
      </p:sp>
      <p:pic>
        <p:nvPicPr>
          <p:cNvPr id="15" name="Picture 14">
            <a:extLst>
              <a:ext uri="{FF2B5EF4-FFF2-40B4-BE49-F238E27FC236}">
                <a16:creationId xmlns:a16="http://schemas.microsoft.com/office/drawing/2014/main" id="{E3ABA5F5-42E0-48DF-A7FA-DDCDA0333A1B}"/>
              </a:ext>
            </a:extLst>
          </p:cNvPr>
          <p:cNvPicPr>
            <a:picLocks noChangeAspect="1"/>
          </p:cNvPicPr>
          <p:nvPr/>
        </p:nvPicPr>
        <p:blipFill>
          <a:blip r:embed="rId2"/>
          <a:stretch>
            <a:fillRect/>
          </a:stretch>
        </p:blipFill>
        <p:spPr>
          <a:xfrm>
            <a:off x="5787938" y="3926199"/>
            <a:ext cx="374406" cy="367779"/>
          </a:xfrm>
          <a:prstGeom prst="rect">
            <a:avLst/>
          </a:prstGeom>
          <a:solidFill>
            <a:srgbClr val="FFC000"/>
          </a:solidFill>
          <a:ln w="31750">
            <a:solidFill>
              <a:srgbClr val="00B0F0"/>
            </a:solidFill>
          </a:ln>
        </p:spPr>
      </p:pic>
      <p:sp>
        <p:nvSpPr>
          <p:cNvPr id="16" name="TextBox 15">
            <a:extLst>
              <a:ext uri="{FF2B5EF4-FFF2-40B4-BE49-F238E27FC236}">
                <a16:creationId xmlns:a16="http://schemas.microsoft.com/office/drawing/2014/main" id="{BE085F07-E49F-4E1E-99B9-2124B8D6A06D}"/>
              </a:ext>
            </a:extLst>
          </p:cNvPr>
          <p:cNvSpPr txBox="1"/>
          <p:nvPr/>
        </p:nvSpPr>
        <p:spPr>
          <a:xfrm>
            <a:off x="1777723" y="2266063"/>
            <a:ext cx="1900359" cy="261610"/>
          </a:xfrm>
          <a:prstGeom prst="rect">
            <a:avLst/>
          </a:prstGeom>
          <a:noFill/>
        </p:spPr>
        <p:txBody>
          <a:bodyPr wrap="square" rtlCol="0">
            <a:spAutoFit/>
          </a:bodyPr>
          <a:lstStyle/>
          <a:p>
            <a:r>
              <a:rPr lang="en-US" sz="1100" dirty="0">
                <a:solidFill>
                  <a:schemeClr val="bg1"/>
                </a:solidFill>
              </a:rPr>
              <a:t>Sales to Order (STO)</a:t>
            </a:r>
          </a:p>
        </p:txBody>
      </p:sp>
      <p:pic>
        <p:nvPicPr>
          <p:cNvPr id="24" name="Picture 23">
            <a:extLst>
              <a:ext uri="{FF2B5EF4-FFF2-40B4-BE49-F238E27FC236}">
                <a16:creationId xmlns:a16="http://schemas.microsoft.com/office/drawing/2014/main" id="{950CC1BC-8957-4803-B5BE-F0AED1D833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1229" y="2043204"/>
            <a:ext cx="2065098" cy="523832"/>
          </a:xfrm>
          <a:prstGeom prst="rect">
            <a:avLst/>
          </a:prstGeom>
          <a:effectLst>
            <a:outerShdw blurRad="50800" dist="38100" dir="5400000" algn="t" rotWithShape="0">
              <a:prstClr val="black">
                <a:alpha val="40000"/>
              </a:prstClr>
            </a:outerShdw>
          </a:effectLst>
        </p:spPr>
      </p:pic>
      <p:pic>
        <p:nvPicPr>
          <p:cNvPr id="26" name="Picture 25">
            <a:extLst>
              <a:ext uri="{FF2B5EF4-FFF2-40B4-BE49-F238E27FC236}">
                <a16:creationId xmlns:a16="http://schemas.microsoft.com/office/drawing/2014/main" id="{806AE0CB-BF8E-40BC-B448-23FDA2671C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3105" y="2619145"/>
            <a:ext cx="1522343" cy="349830"/>
          </a:xfrm>
          <a:prstGeom prst="rect">
            <a:avLst/>
          </a:prstGeom>
          <a:effectLst>
            <a:outerShdw blurRad="50800" dist="38100" dir="5400000" algn="t" rotWithShape="0">
              <a:prstClr val="black">
                <a:alpha val="40000"/>
              </a:prstClr>
            </a:outerShdw>
          </a:effectLst>
        </p:spPr>
      </p:pic>
      <p:sp>
        <p:nvSpPr>
          <p:cNvPr id="17" name="Rectangle 16">
            <a:extLst>
              <a:ext uri="{FF2B5EF4-FFF2-40B4-BE49-F238E27FC236}">
                <a16:creationId xmlns:a16="http://schemas.microsoft.com/office/drawing/2014/main" id="{2C0624DA-DE12-40DF-BB5A-B09DA8D14CF8}"/>
              </a:ext>
            </a:extLst>
          </p:cNvPr>
          <p:cNvSpPr/>
          <p:nvPr/>
        </p:nvSpPr>
        <p:spPr>
          <a:xfrm>
            <a:off x="8897510" y="1765189"/>
            <a:ext cx="2989690" cy="4269851"/>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Content Placeholder 4">
            <a:extLst>
              <a:ext uri="{FF2B5EF4-FFF2-40B4-BE49-F238E27FC236}">
                <a16:creationId xmlns:a16="http://schemas.microsoft.com/office/drawing/2014/main" id="{D1D4467A-3C8F-427B-BD92-2C00D74269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5333" y="51702"/>
            <a:ext cx="1802559" cy="684188"/>
          </a:xfrm>
          <a:prstGeom prst="rect">
            <a:avLst/>
          </a:prstGeom>
        </p:spPr>
      </p:pic>
      <p:sp>
        <p:nvSpPr>
          <p:cNvPr id="27" name="TextBox 26">
            <a:extLst>
              <a:ext uri="{FF2B5EF4-FFF2-40B4-BE49-F238E27FC236}">
                <a16:creationId xmlns:a16="http://schemas.microsoft.com/office/drawing/2014/main" id="{433B947D-0310-4559-887D-7EF684FEC1BD}"/>
              </a:ext>
            </a:extLst>
          </p:cNvPr>
          <p:cNvSpPr txBox="1"/>
          <p:nvPr/>
        </p:nvSpPr>
        <p:spPr>
          <a:xfrm>
            <a:off x="2584735" y="1096156"/>
            <a:ext cx="8156970" cy="400110"/>
          </a:xfrm>
          <a:prstGeom prst="rect">
            <a:avLst/>
          </a:prstGeom>
          <a:noFill/>
        </p:spPr>
        <p:txBody>
          <a:bodyPr wrap="square">
            <a:spAutoFit/>
          </a:bodyPr>
          <a:lstStyle/>
          <a:p>
            <a:r>
              <a:rPr lang="en-US" sz="2000" dirty="0">
                <a:solidFill>
                  <a:schemeClr val="tx1">
                    <a:lumMod val="65000"/>
                    <a:lumOff val="35000"/>
                  </a:schemeClr>
                </a:solidFill>
                <a:latin typeface="Arial" panose="020B0604020202020204" pitchFamily="34" charset="0"/>
                <a:cs typeface="Arial" panose="020B0604020202020204" pitchFamily="34" charset="0"/>
              </a:rPr>
              <a:t>Farm to Fork from ECO-ARK</a:t>
            </a:r>
            <a:r>
              <a:rPr lang="en-US" sz="2000" baseline="30000" dirty="0">
                <a:solidFill>
                  <a:schemeClr val="tx1">
                    <a:lumMod val="65000"/>
                    <a:lumOff val="35000"/>
                  </a:schemeClr>
                </a:solidFill>
                <a:latin typeface="Arial" panose="020B0604020202020204" pitchFamily="34" charset="0"/>
                <a:cs typeface="Arial" panose="020B0604020202020204" pitchFamily="34" charset="0"/>
              </a:rPr>
              <a:t>®</a:t>
            </a:r>
            <a:r>
              <a:rPr lang="en-US" sz="2000" dirty="0">
                <a:solidFill>
                  <a:schemeClr val="tx1">
                    <a:lumMod val="65000"/>
                    <a:lumOff val="35000"/>
                  </a:schemeClr>
                </a:solidFill>
                <a:latin typeface="Arial" panose="020B0604020202020204" pitchFamily="34" charset="0"/>
                <a:cs typeface="Arial" panose="020B0604020202020204" pitchFamily="34" charset="0"/>
              </a:rPr>
              <a:t> &amp; ECO-SPARK</a:t>
            </a:r>
            <a:r>
              <a:rPr lang="en-US" sz="2000" baseline="30000" dirty="0">
                <a:solidFill>
                  <a:schemeClr val="tx1">
                    <a:lumMod val="65000"/>
                    <a:lumOff val="35000"/>
                  </a:schemeClr>
                </a:solidFill>
                <a:latin typeface="Arial" panose="020B0604020202020204" pitchFamily="34" charset="0"/>
                <a:cs typeface="Arial" panose="020B0604020202020204" pitchFamily="34" charset="0"/>
              </a:rPr>
              <a:t>®</a:t>
            </a:r>
            <a:r>
              <a:rPr lang="en-US" sz="2000" dirty="0">
                <a:solidFill>
                  <a:schemeClr val="tx1">
                    <a:lumMod val="65000"/>
                    <a:lumOff val="35000"/>
                  </a:schemeClr>
                </a:solidFill>
                <a:latin typeface="Arial" panose="020B0604020202020204" pitchFamily="34" charset="0"/>
                <a:cs typeface="Arial" panose="020B0604020202020204" pitchFamily="34" charset="0"/>
              </a:rPr>
              <a:t> to ACE SHOP</a:t>
            </a:r>
            <a:endParaRPr lang="en-US" sz="2000" baseline="30000" dirty="0"/>
          </a:p>
        </p:txBody>
      </p:sp>
      <p:sp>
        <p:nvSpPr>
          <p:cNvPr id="28" name="Rectangle 27">
            <a:extLst>
              <a:ext uri="{FF2B5EF4-FFF2-40B4-BE49-F238E27FC236}">
                <a16:creationId xmlns:a16="http://schemas.microsoft.com/office/drawing/2014/main" id="{EA40A771-578D-450B-9571-128E6E16C600}"/>
              </a:ext>
            </a:extLst>
          </p:cNvPr>
          <p:cNvSpPr/>
          <p:nvPr/>
        </p:nvSpPr>
        <p:spPr>
          <a:xfrm>
            <a:off x="6367384" y="1764576"/>
            <a:ext cx="2391232" cy="4269851"/>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69469E8A-B882-47AD-8DC8-24A39321B48F}"/>
              </a:ext>
            </a:extLst>
          </p:cNvPr>
          <p:cNvGrpSpPr/>
          <p:nvPr/>
        </p:nvGrpSpPr>
        <p:grpSpPr>
          <a:xfrm>
            <a:off x="6495574" y="2221652"/>
            <a:ext cx="2444632" cy="3706782"/>
            <a:chOff x="6495574" y="2221652"/>
            <a:chExt cx="2444632" cy="3706782"/>
          </a:xfrm>
        </p:grpSpPr>
        <p:sp>
          <p:nvSpPr>
            <p:cNvPr id="14" name="Arrow: Right 13">
              <a:extLst>
                <a:ext uri="{FF2B5EF4-FFF2-40B4-BE49-F238E27FC236}">
                  <a16:creationId xmlns:a16="http://schemas.microsoft.com/office/drawing/2014/main" id="{A87B97A1-FBED-4E80-B5FC-ECC2837097F1}"/>
                </a:ext>
              </a:extLst>
            </p:cNvPr>
            <p:cNvSpPr/>
            <p:nvPr/>
          </p:nvSpPr>
          <p:spPr>
            <a:xfrm rot="10800000">
              <a:off x="6495574" y="3881662"/>
              <a:ext cx="1737673" cy="589489"/>
            </a:xfrm>
            <a:prstGeom prst="rightArrow">
              <a:avLst/>
            </a:prstGeom>
            <a:solidFill>
              <a:srgbClr val="00B0F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DE5F4F54-EF3B-4BAC-B42D-1BD631A8C88C}"/>
                </a:ext>
              </a:extLst>
            </p:cNvPr>
            <p:cNvSpPr txBox="1"/>
            <p:nvPr/>
          </p:nvSpPr>
          <p:spPr>
            <a:xfrm>
              <a:off x="6511634" y="4017991"/>
              <a:ext cx="1991878"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Process to Sales (PTS)</a:t>
              </a:r>
            </a:p>
          </p:txBody>
        </p:sp>
        <p:pic>
          <p:nvPicPr>
            <p:cNvPr id="21" name="Picture 20">
              <a:extLst>
                <a:ext uri="{FF2B5EF4-FFF2-40B4-BE49-F238E27FC236}">
                  <a16:creationId xmlns:a16="http://schemas.microsoft.com/office/drawing/2014/main" id="{8F94D29E-FDCD-4762-BA8F-F64A5808F5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12369" y="2221652"/>
              <a:ext cx="1241804" cy="600016"/>
            </a:xfrm>
            <a:prstGeom prst="rect">
              <a:avLst/>
            </a:prstGeom>
            <a:effectLst>
              <a:outerShdw blurRad="50800" dist="38100" dir="5400000" algn="t" rotWithShape="0">
                <a:srgbClr val="00B0F0">
                  <a:alpha val="40000"/>
                </a:srgbClr>
              </a:outerShdw>
            </a:effectLst>
          </p:spPr>
        </p:pic>
        <p:sp>
          <p:nvSpPr>
            <p:cNvPr id="22" name="TextBox 21">
              <a:extLst>
                <a:ext uri="{FF2B5EF4-FFF2-40B4-BE49-F238E27FC236}">
                  <a16:creationId xmlns:a16="http://schemas.microsoft.com/office/drawing/2014/main" id="{729A84C3-436D-4092-87A6-5F0A8A3ED744}"/>
                </a:ext>
              </a:extLst>
            </p:cNvPr>
            <p:cNvSpPr txBox="1"/>
            <p:nvPr/>
          </p:nvSpPr>
          <p:spPr>
            <a:xfrm>
              <a:off x="6575330" y="3215348"/>
              <a:ext cx="1864486" cy="307777"/>
            </a:xfrm>
            <a:prstGeom prst="rect">
              <a:avLst/>
            </a:prstGeom>
            <a:noFill/>
            <a:ln w="25400">
              <a:solidFill>
                <a:srgbClr val="0070C0"/>
              </a:solidFill>
            </a:ln>
            <a:effectLst>
              <a:glow rad="88900">
                <a:srgbClr val="00B0F0">
                  <a:alpha val="40000"/>
                </a:srgbClr>
              </a:glow>
              <a:outerShdw blurRad="63500" sx="103000" sy="103000" algn="ctr" rotWithShape="0">
                <a:prstClr val="black">
                  <a:alpha val="40000"/>
                </a:prstClr>
              </a:outerShdw>
            </a:effectLst>
          </p:spPr>
          <p:txBody>
            <a:bodyPr wrap="square" rtlCol="0">
              <a:spAutoFit/>
            </a:bodyPr>
            <a:lstStyle/>
            <a:p>
              <a:r>
                <a:rPr lang="en-US" sz="1400" dirty="0">
                  <a:latin typeface="Arial" panose="020B0604020202020204" pitchFamily="34" charset="0"/>
                  <a:cs typeface="Arial" panose="020B0604020202020204" pitchFamily="34" charset="0"/>
                </a:rPr>
                <a:t>Post-Harvest Ops</a:t>
              </a:r>
            </a:p>
          </p:txBody>
        </p:sp>
        <p:pic>
          <p:nvPicPr>
            <p:cNvPr id="3" name="Picture 2">
              <a:extLst>
                <a:ext uri="{FF2B5EF4-FFF2-40B4-BE49-F238E27FC236}">
                  <a16:creationId xmlns:a16="http://schemas.microsoft.com/office/drawing/2014/main" id="{7182E3CD-9069-4BB7-8ADC-0A1DC6B07846}"/>
                </a:ext>
              </a:extLst>
            </p:cNvPr>
            <p:cNvPicPr>
              <a:picLocks noChangeAspect="1"/>
            </p:cNvPicPr>
            <p:nvPr/>
          </p:nvPicPr>
          <p:blipFill>
            <a:blip r:embed="rId7"/>
            <a:stretch>
              <a:fillRect/>
            </a:stretch>
          </p:blipFill>
          <p:spPr>
            <a:xfrm>
              <a:off x="6806943" y="4714817"/>
              <a:ext cx="1409000" cy="300344"/>
            </a:xfrm>
            <a:prstGeom prst="rect">
              <a:avLst/>
            </a:prstGeom>
          </p:spPr>
        </p:pic>
        <p:sp>
          <p:nvSpPr>
            <p:cNvPr id="38" name="TextBox 37">
              <a:extLst>
                <a:ext uri="{FF2B5EF4-FFF2-40B4-BE49-F238E27FC236}">
                  <a16:creationId xmlns:a16="http://schemas.microsoft.com/office/drawing/2014/main" id="{53624AED-BF5B-4F63-A9C4-A9ADE49E2BE6}"/>
                </a:ext>
              </a:extLst>
            </p:cNvPr>
            <p:cNvSpPr txBox="1"/>
            <p:nvPr/>
          </p:nvSpPr>
          <p:spPr>
            <a:xfrm>
              <a:off x="7407055" y="5559102"/>
              <a:ext cx="1533151" cy="369332"/>
            </a:xfrm>
            <a:prstGeom prst="rect">
              <a:avLst/>
            </a:prstGeom>
            <a:noFill/>
          </p:spPr>
          <p:txBody>
            <a:bodyPr wrap="square" rtlCol="0">
              <a:spAutoFit/>
            </a:bodyPr>
            <a:lstStyle/>
            <a:p>
              <a:r>
                <a:rPr lang="en-US" dirty="0">
                  <a:solidFill>
                    <a:schemeClr val="tx1">
                      <a:lumMod val="50000"/>
                      <a:lumOff val="50000"/>
                    </a:schemeClr>
                  </a:solidFill>
                  <a:latin typeface="Arial" panose="020B0604020202020204" pitchFamily="34" charset="0"/>
                  <a:cs typeface="Arial" panose="020B0604020202020204" pitchFamily="34" charset="0"/>
                </a:rPr>
                <a:t>Off-taking</a:t>
              </a:r>
            </a:p>
          </p:txBody>
        </p:sp>
      </p:grpSp>
      <p:sp>
        <p:nvSpPr>
          <p:cNvPr id="39" name="TextBox 38">
            <a:extLst>
              <a:ext uri="{FF2B5EF4-FFF2-40B4-BE49-F238E27FC236}">
                <a16:creationId xmlns:a16="http://schemas.microsoft.com/office/drawing/2014/main" id="{22E05532-AF5C-4A5B-AA5B-692759A27F3A}"/>
              </a:ext>
            </a:extLst>
          </p:cNvPr>
          <p:cNvSpPr txBox="1"/>
          <p:nvPr/>
        </p:nvSpPr>
        <p:spPr>
          <a:xfrm>
            <a:off x="10557954" y="5554951"/>
            <a:ext cx="1364021" cy="369332"/>
          </a:xfrm>
          <a:prstGeom prst="rect">
            <a:avLst/>
          </a:prstGeom>
          <a:noFill/>
        </p:spPr>
        <p:txBody>
          <a:bodyPr wrap="square" rtlCol="0">
            <a:spAutoFit/>
          </a:bodyPr>
          <a:lstStyle/>
          <a:p>
            <a:r>
              <a:rPr lang="en-US" dirty="0">
                <a:solidFill>
                  <a:schemeClr val="tx1">
                    <a:lumMod val="50000"/>
                    <a:lumOff val="50000"/>
                  </a:schemeClr>
                </a:solidFill>
                <a:latin typeface="Arial" panose="020B0604020202020204" pitchFamily="34" charset="0"/>
                <a:cs typeface="Arial" panose="020B0604020202020204" pitchFamily="34" charset="0"/>
              </a:rPr>
              <a:t>Licensing</a:t>
            </a:r>
          </a:p>
        </p:txBody>
      </p:sp>
      <p:grpSp>
        <p:nvGrpSpPr>
          <p:cNvPr id="41" name="Group 40">
            <a:extLst>
              <a:ext uri="{FF2B5EF4-FFF2-40B4-BE49-F238E27FC236}">
                <a16:creationId xmlns:a16="http://schemas.microsoft.com/office/drawing/2014/main" id="{5E0DD982-A6B4-4F9F-AB5D-A67C859298C5}"/>
              </a:ext>
            </a:extLst>
          </p:cNvPr>
          <p:cNvGrpSpPr/>
          <p:nvPr/>
        </p:nvGrpSpPr>
        <p:grpSpPr>
          <a:xfrm>
            <a:off x="815486" y="1753726"/>
            <a:ext cx="2670498" cy="4269851"/>
            <a:chOff x="815486" y="1753726"/>
            <a:chExt cx="2670498" cy="4269851"/>
          </a:xfrm>
        </p:grpSpPr>
        <p:sp>
          <p:nvSpPr>
            <p:cNvPr id="8" name="TextBox 7">
              <a:extLst>
                <a:ext uri="{FF2B5EF4-FFF2-40B4-BE49-F238E27FC236}">
                  <a16:creationId xmlns:a16="http://schemas.microsoft.com/office/drawing/2014/main" id="{62C2D326-4072-4120-8AEE-93169EF294FD}"/>
                </a:ext>
              </a:extLst>
            </p:cNvPr>
            <p:cNvSpPr txBox="1"/>
            <p:nvPr/>
          </p:nvSpPr>
          <p:spPr>
            <a:xfrm>
              <a:off x="1247757" y="3827776"/>
              <a:ext cx="1845620" cy="461665"/>
            </a:xfrm>
            <a:prstGeom prst="rect">
              <a:avLst/>
            </a:prstGeom>
            <a:noFill/>
            <a:ln w="57150">
              <a:solidFill>
                <a:srgbClr val="FFC000"/>
              </a:solidFill>
            </a:ln>
            <a:effectLst>
              <a:glow rad="228600">
                <a:schemeClr val="accent4">
                  <a:satMod val="175000"/>
                  <a:alpha val="40000"/>
                </a:schemeClr>
              </a:glow>
            </a:effectLst>
          </p:spPr>
          <p:txBody>
            <a:bodyPr wrap="square" rtlCol="0">
              <a:spAutoFit/>
            </a:bodyPr>
            <a:lstStyle/>
            <a:p>
              <a:r>
                <a:rPr lang="en-US" sz="2400" dirty="0"/>
                <a:t>CUSTOMERS</a:t>
              </a:r>
            </a:p>
          </p:txBody>
        </p:sp>
        <p:sp>
          <p:nvSpPr>
            <p:cNvPr id="30" name="Rectangle 29">
              <a:extLst>
                <a:ext uri="{FF2B5EF4-FFF2-40B4-BE49-F238E27FC236}">
                  <a16:creationId xmlns:a16="http://schemas.microsoft.com/office/drawing/2014/main" id="{CA76B0EF-D6D6-4BB1-8F08-C07BF422D052}"/>
                </a:ext>
              </a:extLst>
            </p:cNvPr>
            <p:cNvSpPr/>
            <p:nvPr/>
          </p:nvSpPr>
          <p:spPr>
            <a:xfrm>
              <a:off x="853377" y="1753726"/>
              <a:ext cx="2632607" cy="4269851"/>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F6C8CA46-F746-4A1D-9A59-F43F29DF0D02}"/>
                </a:ext>
              </a:extLst>
            </p:cNvPr>
            <p:cNvSpPr txBox="1"/>
            <p:nvPr/>
          </p:nvSpPr>
          <p:spPr>
            <a:xfrm>
              <a:off x="1207149" y="1775425"/>
              <a:ext cx="1962044" cy="461665"/>
            </a:xfrm>
            <a:prstGeom prst="rect">
              <a:avLst/>
            </a:prstGeom>
            <a:noFill/>
          </p:spPr>
          <p:txBody>
            <a:bodyPr wrap="square" rtlCol="0">
              <a:spAutoFit/>
            </a:bodyPr>
            <a:lstStyle/>
            <a:p>
              <a:r>
                <a:rPr lang="en-US" sz="2400" b="1" dirty="0">
                  <a:solidFill>
                    <a:srgbClr val="DA0000"/>
                  </a:solidFill>
                  <a:latin typeface="Arial" panose="020B0604020202020204" pitchFamily="34" charset="0"/>
                  <a:cs typeface="Arial" panose="020B0604020202020204" pitchFamily="34" charset="0"/>
                </a:rPr>
                <a:t>SG TO SG</a:t>
              </a:r>
              <a:endParaRPr lang="en-US" b="1" dirty="0">
                <a:solidFill>
                  <a:srgbClr val="DA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3029B3FB-486F-4C1E-AD62-039037A0D855}"/>
                </a:ext>
              </a:extLst>
            </p:cNvPr>
            <p:cNvSpPr txBox="1"/>
            <p:nvPr/>
          </p:nvSpPr>
          <p:spPr>
            <a:xfrm>
              <a:off x="1278774" y="2137910"/>
              <a:ext cx="1900358"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Local Market</a:t>
              </a:r>
            </a:p>
          </p:txBody>
        </p:sp>
        <p:sp>
          <p:nvSpPr>
            <p:cNvPr id="34" name="TextBox 33">
              <a:extLst>
                <a:ext uri="{FF2B5EF4-FFF2-40B4-BE49-F238E27FC236}">
                  <a16:creationId xmlns:a16="http://schemas.microsoft.com/office/drawing/2014/main" id="{84C5D163-932D-47D8-9376-99CEE3DF64DF}"/>
                </a:ext>
              </a:extLst>
            </p:cNvPr>
            <p:cNvSpPr txBox="1"/>
            <p:nvPr/>
          </p:nvSpPr>
          <p:spPr>
            <a:xfrm>
              <a:off x="815486" y="5572483"/>
              <a:ext cx="1900358" cy="369332"/>
            </a:xfrm>
            <a:prstGeom prst="rect">
              <a:avLst/>
            </a:prstGeom>
            <a:noFill/>
          </p:spPr>
          <p:txBody>
            <a:bodyPr wrap="square" rtlCol="0">
              <a:spAutoFit/>
            </a:bodyPr>
            <a:lstStyle/>
            <a:p>
              <a:r>
                <a:rPr lang="en-US" dirty="0">
                  <a:solidFill>
                    <a:schemeClr val="tx1">
                      <a:lumMod val="50000"/>
                      <a:lumOff val="50000"/>
                    </a:schemeClr>
                  </a:solidFill>
                  <a:latin typeface="Arial" panose="020B0604020202020204" pitchFamily="34" charset="0"/>
                  <a:cs typeface="Arial" panose="020B0604020202020204" pitchFamily="34" charset="0"/>
                </a:rPr>
                <a:t>Export Market</a:t>
              </a:r>
            </a:p>
          </p:txBody>
        </p:sp>
        <p:pic>
          <p:nvPicPr>
            <p:cNvPr id="35" name="Picture 34">
              <a:extLst>
                <a:ext uri="{FF2B5EF4-FFF2-40B4-BE49-F238E27FC236}">
                  <a16:creationId xmlns:a16="http://schemas.microsoft.com/office/drawing/2014/main" id="{B283D9D0-C963-476A-86F1-732E0D6838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7100" y="2533522"/>
              <a:ext cx="1306292" cy="1102714"/>
            </a:xfrm>
            <a:prstGeom prst="rect">
              <a:avLst/>
            </a:prstGeom>
          </p:spPr>
        </p:pic>
      </p:grpSp>
      <p:grpSp>
        <p:nvGrpSpPr>
          <p:cNvPr id="11" name="Group 10">
            <a:extLst>
              <a:ext uri="{FF2B5EF4-FFF2-40B4-BE49-F238E27FC236}">
                <a16:creationId xmlns:a16="http://schemas.microsoft.com/office/drawing/2014/main" id="{B8A2A906-CB74-4956-9EB6-6C155ED23BE4}"/>
              </a:ext>
            </a:extLst>
          </p:cNvPr>
          <p:cNvGrpSpPr/>
          <p:nvPr/>
        </p:nvGrpSpPr>
        <p:grpSpPr>
          <a:xfrm>
            <a:off x="3590269" y="1763657"/>
            <a:ext cx="2799384" cy="4269851"/>
            <a:chOff x="3643625" y="1771916"/>
            <a:chExt cx="2799384" cy="4269851"/>
          </a:xfrm>
        </p:grpSpPr>
        <p:sp>
          <p:nvSpPr>
            <p:cNvPr id="6" name="TextBox 5">
              <a:extLst>
                <a:ext uri="{FF2B5EF4-FFF2-40B4-BE49-F238E27FC236}">
                  <a16:creationId xmlns:a16="http://schemas.microsoft.com/office/drawing/2014/main" id="{88015683-ACAE-4800-B403-CA25B658AEA7}"/>
                </a:ext>
              </a:extLst>
            </p:cNvPr>
            <p:cNvSpPr txBox="1"/>
            <p:nvPr/>
          </p:nvSpPr>
          <p:spPr>
            <a:xfrm>
              <a:off x="4027037" y="3189204"/>
              <a:ext cx="1632539" cy="307777"/>
            </a:xfrm>
            <a:prstGeom prst="rect">
              <a:avLst/>
            </a:prstGeom>
            <a:ln w="38100">
              <a:solidFill>
                <a:srgbClr val="FFC000"/>
              </a:solidFill>
            </a:ln>
            <a:effectLst>
              <a:glow rad="304800">
                <a:srgbClr val="FFC000">
                  <a:alpha val="40000"/>
                </a:srgbClr>
              </a:glo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solidFill>
                    <a:schemeClr val="accent1">
                      <a:lumMod val="50000"/>
                    </a:schemeClr>
                  </a:solidFill>
                  <a:latin typeface="Arial" panose="020B0604020202020204" pitchFamily="34" charset="0"/>
                  <a:cs typeface="Arial" panose="020B0604020202020204" pitchFamily="34" charset="0"/>
                </a:rPr>
                <a:t>Sales &amp; Marketing</a:t>
              </a:r>
            </a:p>
          </p:txBody>
        </p:sp>
        <p:sp>
          <p:nvSpPr>
            <p:cNvPr id="18" name="Arrow: Right 17">
              <a:extLst>
                <a:ext uri="{FF2B5EF4-FFF2-40B4-BE49-F238E27FC236}">
                  <a16:creationId xmlns:a16="http://schemas.microsoft.com/office/drawing/2014/main" id="{A31922C3-45F1-42B6-86B1-D3A2F9CDF7E0}"/>
                </a:ext>
              </a:extLst>
            </p:cNvPr>
            <p:cNvSpPr/>
            <p:nvPr/>
          </p:nvSpPr>
          <p:spPr>
            <a:xfrm rot="10800000">
              <a:off x="3899413" y="3702357"/>
              <a:ext cx="1737675" cy="809607"/>
            </a:xfrm>
            <a:prstGeom prst="rightArrow">
              <a:avLst/>
            </a:prstGeom>
            <a:solidFill>
              <a:srgbClr val="F59117"/>
            </a:solid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847AB8D-F936-40EA-9059-9AAD733ED464}"/>
                </a:ext>
              </a:extLst>
            </p:cNvPr>
            <p:cNvSpPr txBox="1"/>
            <p:nvPr/>
          </p:nvSpPr>
          <p:spPr>
            <a:xfrm>
              <a:off x="4042939" y="3948162"/>
              <a:ext cx="1638449" cy="276999"/>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Sales to Order (STO)</a:t>
              </a:r>
            </a:p>
          </p:txBody>
        </p:sp>
        <p:pic>
          <p:nvPicPr>
            <p:cNvPr id="25" name="E1646FCD-8AF9-4B08-8AE9-59183A10487B">
              <a:extLst>
                <a:ext uri="{FF2B5EF4-FFF2-40B4-BE49-F238E27FC236}">
                  <a16:creationId xmlns:a16="http://schemas.microsoft.com/office/drawing/2014/main" id="{EC6DCB76-CB51-41F1-AE62-7DF65D8F28E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95405" y="2043204"/>
              <a:ext cx="1371374" cy="809607"/>
            </a:xfrm>
            <a:prstGeom prst="rect">
              <a:avLst/>
            </a:prstGeom>
            <a:noFill/>
            <a:ln>
              <a:noFill/>
            </a:ln>
            <a:effectLst>
              <a:outerShdw blurRad="50800" dist="38100" dir="5400000" algn="t" rotWithShape="0">
                <a:srgbClr val="FFC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7ABF782B-B789-44A0-9065-AC66350D840F}"/>
                </a:ext>
              </a:extLst>
            </p:cNvPr>
            <p:cNvPicPr>
              <a:picLocks noChangeAspect="1"/>
            </p:cNvPicPr>
            <p:nvPr/>
          </p:nvPicPr>
          <p:blipFill>
            <a:blip r:embed="rId10"/>
            <a:stretch>
              <a:fillRect/>
            </a:stretch>
          </p:blipFill>
          <p:spPr>
            <a:xfrm>
              <a:off x="4387893" y="4717340"/>
              <a:ext cx="1153740" cy="298601"/>
            </a:xfrm>
            <a:prstGeom prst="rect">
              <a:avLst/>
            </a:prstGeom>
          </p:spPr>
        </p:pic>
        <p:sp>
          <p:nvSpPr>
            <p:cNvPr id="29" name="Rectangle 28">
              <a:extLst>
                <a:ext uri="{FF2B5EF4-FFF2-40B4-BE49-F238E27FC236}">
                  <a16:creationId xmlns:a16="http://schemas.microsoft.com/office/drawing/2014/main" id="{A47C6357-D671-4C56-951C-A0B29CB905D5}"/>
                </a:ext>
              </a:extLst>
            </p:cNvPr>
            <p:cNvSpPr/>
            <p:nvPr/>
          </p:nvSpPr>
          <p:spPr>
            <a:xfrm>
              <a:off x="3643625" y="1771916"/>
              <a:ext cx="2632607" cy="4269851"/>
            </a:xfrm>
            <a:prstGeom prst="rect">
              <a:avLst/>
            </a:prstGeom>
            <a:noFill/>
            <a:ln w="31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32C04383-F3DA-4228-AB5E-0979473626CF}"/>
                </a:ext>
              </a:extLst>
            </p:cNvPr>
            <p:cNvSpPr txBox="1"/>
            <p:nvPr/>
          </p:nvSpPr>
          <p:spPr>
            <a:xfrm>
              <a:off x="4705333" y="5565115"/>
              <a:ext cx="1737676" cy="369332"/>
            </a:xfrm>
            <a:prstGeom prst="rect">
              <a:avLst/>
            </a:prstGeom>
            <a:noFill/>
          </p:spPr>
          <p:txBody>
            <a:bodyPr wrap="square" rtlCol="0">
              <a:spAutoFit/>
            </a:bodyPr>
            <a:lstStyle/>
            <a:p>
              <a:r>
                <a:rPr lang="en-US" dirty="0">
                  <a:solidFill>
                    <a:schemeClr val="tx1">
                      <a:lumMod val="50000"/>
                      <a:lumOff val="50000"/>
                    </a:schemeClr>
                  </a:solidFill>
                  <a:latin typeface="Arial" panose="020B0604020202020204" pitchFamily="34" charset="0"/>
                  <a:cs typeface="Arial" panose="020B0604020202020204" pitchFamily="34" charset="0"/>
                </a:rPr>
                <a:t>Collaborating</a:t>
              </a:r>
            </a:p>
          </p:txBody>
        </p:sp>
      </p:grpSp>
      <p:sp>
        <p:nvSpPr>
          <p:cNvPr id="42" name="object 37">
            <a:extLst>
              <a:ext uri="{FF2B5EF4-FFF2-40B4-BE49-F238E27FC236}">
                <a16:creationId xmlns:a16="http://schemas.microsoft.com/office/drawing/2014/main" id="{BAA0C60F-EAB3-4844-9CF3-1F868B84DD85}"/>
              </a:ext>
            </a:extLst>
          </p:cNvPr>
          <p:cNvSpPr txBox="1">
            <a:spLocks/>
          </p:cNvSpPr>
          <p:nvPr/>
        </p:nvSpPr>
        <p:spPr>
          <a:xfrm>
            <a:off x="9764150" y="6587417"/>
            <a:ext cx="2706859" cy="13170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955"/>
              </a:lnSpc>
            </a:pPr>
            <a:r>
              <a:rPr lang="en-GB" sz="1050" spc="-5" dirty="0"/>
              <a:t>Copyright </a:t>
            </a:r>
            <a:r>
              <a:rPr lang="en-GB" sz="1050" dirty="0"/>
              <a:t>© </a:t>
            </a:r>
            <a:r>
              <a:rPr lang="en-GB" sz="1050" spc="-5" dirty="0"/>
              <a:t>ACE </a:t>
            </a:r>
            <a:r>
              <a:rPr lang="en-GB" sz="1050" dirty="0"/>
              <a:t>2020. </a:t>
            </a:r>
            <a:r>
              <a:rPr lang="en-GB" sz="1050" spc="-5" dirty="0"/>
              <a:t>All rights</a:t>
            </a:r>
            <a:r>
              <a:rPr lang="en-GB" sz="1050" spc="-40" dirty="0"/>
              <a:t> </a:t>
            </a:r>
            <a:r>
              <a:rPr lang="en-GB" sz="1050" spc="-5" dirty="0"/>
              <a:t>reserved</a:t>
            </a:r>
          </a:p>
        </p:txBody>
      </p:sp>
      <p:pic>
        <p:nvPicPr>
          <p:cNvPr id="43" name="Picture 42">
            <a:extLst>
              <a:ext uri="{FF2B5EF4-FFF2-40B4-BE49-F238E27FC236}">
                <a16:creationId xmlns:a16="http://schemas.microsoft.com/office/drawing/2014/main" id="{6019E283-21CD-462E-B5F8-85328CF2C5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50846" y="4763686"/>
            <a:ext cx="966793" cy="260588"/>
          </a:xfrm>
          <a:prstGeom prst="rect">
            <a:avLst/>
          </a:prstGeom>
        </p:spPr>
      </p:pic>
      <p:pic>
        <p:nvPicPr>
          <p:cNvPr id="44" name="Picture 43">
            <a:extLst>
              <a:ext uri="{FF2B5EF4-FFF2-40B4-BE49-F238E27FC236}">
                <a16:creationId xmlns:a16="http://schemas.microsoft.com/office/drawing/2014/main" id="{053AF808-C531-4FFD-AC4D-38C7273C6E4F}"/>
              </a:ext>
            </a:extLst>
          </p:cNvPr>
          <p:cNvPicPr>
            <a:picLocks noChangeAspect="1"/>
          </p:cNvPicPr>
          <p:nvPr/>
        </p:nvPicPr>
        <p:blipFill>
          <a:blip r:embed="rId12"/>
          <a:stretch>
            <a:fillRect/>
          </a:stretch>
        </p:blipFill>
        <p:spPr>
          <a:xfrm>
            <a:off x="10303307" y="4768595"/>
            <a:ext cx="1181168" cy="244730"/>
          </a:xfrm>
          <a:prstGeom prst="rect">
            <a:avLst/>
          </a:prstGeom>
        </p:spPr>
      </p:pic>
    </p:spTree>
    <p:extLst>
      <p:ext uri="{BB962C8B-B14F-4D97-AF65-F5344CB8AC3E}">
        <p14:creationId xmlns:p14="http://schemas.microsoft.com/office/powerpoint/2010/main" val="80129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8"/>
                                        </p:tgtEl>
                                      </p:cBhvr>
                                    </p:animEffect>
                                    <p:animScale>
                                      <p:cBhvr>
                                        <p:cTn id="12" dur="250" autoRev="1" fill="hold"/>
                                        <p:tgtEl>
                                          <p:spTgt spid="2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21600000">
                                      <p:cBhvr>
                                        <p:cTn id="16" dur="2000" fill="hold"/>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2000" fill="hold"/>
                                        <p:tgtEl>
                                          <p:spTgt spid="4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19B02CFE-B501-4818-BDFF-F9DDBBD461DB">
            <a:extLst>
              <a:ext uri="{FF2B5EF4-FFF2-40B4-BE49-F238E27FC236}">
                <a16:creationId xmlns:a16="http://schemas.microsoft.com/office/drawing/2014/main" id="{CA964DD1-4A1E-4DC9-90A6-02E0167E3E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776" y="11487"/>
            <a:ext cx="10768818" cy="6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FB2C372-52DC-48B1-8BBB-DA2E2E07EFF0}"/>
              </a:ext>
            </a:extLst>
          </p:cNvPr>
          <p:cNvSpPr txBox="1"/>
          <p:nvPr/>
        </p:nvSpPr>
        <p:spPr>
          <a:xfrm>
            <a:off x="2796919" y="5810371"/>
            <a:ext cx="7024812" cy="400110"/>
          </a:xfrm>
          <a:prstGeom prst="rect">
            <a:avLst/>
          </a:prstGeom>
          <a:noFill/>
        </p:spPr>
        <p:txBody>
          <a:bodyPr wrap="square" rtlCol="0">
            <a:spAutoFit/>
          </a:bodyPr>
          <a:lstStyle/>
          <a:p>
            <a:pPr algn="ctr"/>
            <a:r>
              <a:rPr lang="en-US" sz="2000" dirty="0">
                <a:solidFill>
                  <a:schemeClr val="bg1"/>
                </a:solidFill>
                <a:latin typeface="Arial" panose="020B0604020202020204" pitchFamily="34" charset="0"/>
                <a:cs typeface="Arial" panose="020B0604020202020204" pitchFamily="34" charset="0"/>
              </a:rPr>
              <a:t>DAILY ABUNDANCE FOR ISLAND FOOD SECURITY</a:t>
            </a:r>
          </a:p>
        </p:txBody>
      </p:sp>
      <p:pic>
        <p:nvPicPr>
          <p:cNvPr id="6" name="Picture 5">
            <a:extLst>
              <a:ext uri="{FF2B5EF4-FFF2-40B4-BE49-F238E27FC236}">
                <a16:creationId xmlns:a16="http://schemas.microsoft.com/office/drawing/2014/main" id="{08E01938-7EE1-4D7B-892C-9CAACB237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2205" y="294345"/>
            <a:ext cx="1248719" cy="1248719"/>
          </a:xfrm>
          <a:prstGeom prst="rect">
            <a:avLst/>
          </a:prstGeom>
        </p:spPr>
      </p:pic>
      <p:sp>
        <p:nvSpPr>
          <p:cNvPr id="8" name="object 37">
            <a:extLst>
              <a:ext uri="{FF2B5EF4-FFF2-40B4-BE49-F238E27FC236}">
                <a16:creationId xmlns:a16="http://schemas.microsoft.com/office/drawing/2014/main" id="{091740B5-B770-40BD-BB3A-D0F687E3A7B4}"/>
              </a:ext>
            </a:extLst>
          </p:cNvPr>
          <p:cNvSpPr txBox="1">
            <a:spLocks/>
          </p:cNvSpPr>
          <p:nvPr/>
        </p:nvSpPr>
        <p:spPr>
          <a:xfrm>
            <a:off x="9764150" y="6587417"/>
            <a:ext cx="2706859" cy="13170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955"/>
              </a:lnSpc>
            </a:pPr>
            <a:r>
              <a:rPr lang="en-GB" sz="1050" spc="-5" dirty="0"/>
              <a:t>Copyright </a:t>
            </a:r>
            <a:r>
              <a:rPr lang="en-GB" sz="1050" dirty="0"/>
              <a:t>© </a:t>
            </a:r>
            <a:r>
              <a:rPr lang="en-GB" sz="1050" spc="-5" dirty="0"/>
              <a:t>ACE </a:t>
            </a:r>
            <a:r>
              <a:rPr lang="en-GB" sz="1050" dirty="0"/>
              <a:t>2020. </a:t>
            </a:r>
            <a:r>
              <a:rPr lang="en-GB" sz="1050" spc="-5" dirty="0"/>
              <a:t>All rights</a:t>
            </a:r>
            <a:r>
              <a:rPr lang="en-GB" sz="1050" spc="-40" dirty="0"/>
              <a:t> </a:t>
            </a:r>
            <a:r>
              <a:rPr lang="en-GB" sz="1050" spc="-5" dirty="0"/>
              <a:t>reserved</a:t>
            </a:r>
          </a:p>
        </p:txBody>
      </p:sp>
    </p:spTree>
    <p:extLst>
      <p:ext uri="{BB962C8B-B14F-4D97-AF65-F5344CB8AC3E}">
        <p14:creationId xmlns:p14="http://schemas.microsoft.com/office/powerpoint/2010/main" val="26021165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3276ED96-0EB2-4859-8954-C6FE1FD6D9E3">
            <a:extLst>
              <a:ext uri="{FF2B5EF4-FFF2-40B4-BE49-F238E27FC236}">
                <a16:creationId xmlns:a16="http://schemas.microsoft.com/office/drawing/2014/main" id="{EAD9585A-5BD8-468F-B679-BE4BC22186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1113" y="0"/>
            <a:ext cx="9171532" cy="687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0BBF0BB1-CEB2-4778-8C5B-A95B06178F53}"/>
              </a:ext>
            </a:extLst>
          </p:cNvPr>
          <p:cNvSpPr txBox="1"/>
          <p:nvPr/>
        </p:nvSpPr>
        <p:spPr>
          <a:xfrm>
            <a:off x="2208627" y="2370406"/>
            <a:ext cx="3369213"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CAN YOU SPOT ECO-ARK</a:t>
            </a:r>
            <a:r>
              <a:rPr lang="en-US" baseline="30000" dirty="0">
                <a:solidFill>
                  <a:schemeClr val="bg1"/>
                </a:solidFill>
                <a:latin typeface="Arial" panose="020B0604020202020204" pitchFamily="34" charset="0"/>
                <a:cs typeface="Arial" panose="020B0604020202020204" pitchFamily="34" charset="0"/>
              </a:rPr>
              <a:t>®</a:t>
            </a:r>
            <a:r>
              <a:rPr lang="en-US" dirty="0">
                <a:solidFill>
                  <a:schemeClr val="bg1"/>
                </a:solidFill>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8034724D-5A2B-4118-B55D-C3F3DAF51194}"/>
              </a:ext>
            </a:extLst>
          </p:cNvPr>
          <p:cNvPicPr>
            <a:picLocks noChangeAspect="1"/>
          </p:cNvPicPr>
          <p:nvPr/>
        </p:nvPicPr>
        <p:blipFill>
          <a:blip r:embed="rId3"/>
          <a:stretch>
            <a:fillRect/>
          </a:stretch>
        </p:blipFill>
        <p:spPr>
          <a:xfrm>
            <a:off x="7246713" y="4761245"/>
            <a:ext cx="2450856" cy="1774078"/>
          </a:xfrm>
          <a:prstGeom prst="rect">
            <a:avLst/>
          </a:prstGeom>
          <a:effectLst>
            <a:softEdge rad="88900"/>
          </a:effectLst>
        </p:spPr>
      </p:pic>
      <p:sp>
        <p:nvSpPr>
          <p:cNvPr id="5" name="TextBox 4">
            <a:extLst>
              <a:ext uri="{FF2B5EF4-FFF2-40B4-BE49-F238E27FC236}">
                <a16:creationId xmlns:a16="http://schemas.microsoft.com/office/drawing/2014/main" id="{883BDC5E-6FA2-45B4-B596-0D3ABE6D407A}"/>
              </a:ext>
            </a:extLst>
          </p:cNvPr>
          <p:cNvSpPr txBox="1"/>
          <p:nvPr/>
        </p:nvSpPr>
        <p:spPr>
          <a:xfrm>
            <a:off x="5044440" y="1477108"/>
            <a:ext cx="2103120" cy="461665"/>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2620052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object 4">
            <a:extLst>
              <a:ext uri="{FF2B5EF4-FFF2-40B4-BE49-F238E27FC236}">
                <a16:creationId xmlns:a16="http://schemas.microsoft.com/office/drawing/2014/main" id="{47C13FEF-75C0-4CF8-A06F-82BB3F1EF9AE}"/>
              </a:ext>
            </a:extLst>
          </p:cNvPr>
          <p:cNvGrpSpPr/>
          <p:nvPr/>
        </p:nvGrpSpPr>
        <p:grpSpPr>
          <a:xfrm>
            <a:off x="952780" y="126316"/>
            <a:ext cx="10692130" cy="6386830"/>
            <a:chOff x="0" y="104800"/>
            <a:chExt cx="10692130" cy="6386830"/>
          </a:xfrm>
        </p:grpSpPr>
        <p:sp>
          <p:nvSpPr>
            <p:cNvPr id="11" name="object 5">
              <a:extLst>
                <a:ext uri="{FF2B5EF4-FFF2-40B4-BE49-F238E27FC236}">
                  <a16:creationId xmlns:a16="http://schemas.microsoft.com/office/drawing/2014/main" id="{C1230EF1-3B0F-4CB8-AF34-4D1270C495EB}"/>
                </a:ext>
              </a:extLst>
            </p:cNvPr>
            <p:cNvSpPr/>
            <p:nvPr/>
          </p:nvSpPr>
          <p:spPr>
            <a:xfrm>
              <a:off x="752475" y="419112"/>
              <a:ext cx="1466850" cy="333375"/>
            </a:xfrm>
            <a:custGeom>
              <a:avLst/>
              <a:gdLst/>
              <a:ahLst/>
              <a:cxnLst/>
              <a:rect l="l" t="t" r="r" b="b"/>
              <a:pathLst>
                <a:path w="1466850" h="333375">
                  <a:moveTo>
                    <a:pt x="247650" y="189852"/>
                  </a:moveTo>
                  <a:lnTo>
                    <a:pt x="246494" y="174358"/>
                  </a:lnTo>
                  <a:lnTo>
                    <a:pt x="245719" y="164033"/>
                  </a:lnTo>
                  <a:lnTo>
                    <a:pt x="239877" y="141338"/>
                  </a:lnTo>
                  <a:lnTo>
                    <a:pt x="236689" y="134988"/>
                  </a:lnTo>
                  <a:lnTo>
                    <a:pt x="230022" y="121704"/>
                  </a:lnTo>
                  <a:lnTo>
                    <a:pt x="216052" y="105016"/>
                  </a:lnTo>
                  <a:lnTo>
                    <a:pt x="198450" y="92430"/>
                  </a:lnTo>
                  <a:lnTo>
                    <a:pt x="177711" y="83413"/>
                  </a:lnTo>
                  <a:lnTo>
                    <a:pt x="167144" y="81038"/>
                  </a:lnTo>
                  <a:lnTo>
                    <a:pt x="167144" y="174358"/>
                  </a:lnTo>
                  <a:lnTo>
                    <a:pt x="90703" y="174358"/>
                  </a:lnTo>
                  <a:lnTo>
                    <a:pt x="109080" y="139814"/>
                  </a:lnTo>
                  <a:lnTo>
                    <a:pt x="129425" y="134988"/>
                  </a:lnTo>
                  <a:lnTo>
                    <a:pt x="137452" y="135547"/>
                  </a:lnTo>
                  <a:lnTo>
                    <a:pt x="166408" y="165557"/>
                  </a:lnTo>
                  <a:lnTo>
                    <a:pt x="167144" y="174358"/>
                  </a:lnTo>
                  <a:lnTo>
                    <a:pt x="167144" y="81038"/>
                  </a:lnTo>
                  <a:lnTo>
                    <a:pt x="153708" y="78003"/>
                  </a:lnTo>
                  <a:lnTo>
                    <a:pt x="126377" y="76187"/>
                  </a:lnTo>
                  <a:lnTo>
                    <a:pt x="97536" y="78346"/>
                  </a:lnTo>
                  <a:lnTo>
                    <a:pt x="50558" y="95262"/>
                  </a:lnTo>
                  <a:lnTo>
                    <a:pt x="18046" y="128460"/>
                  </a:lnTo>
                  <a:lnTo>
                    <a:pt x="1930" y="176834"/>
                  </a:lnTo>
                  <a:lnTo>
                    <a:pt x="0" y="206235"/>
                  </a:lnTo>
                  <a:lnTo>
                    <a:pt x="2133" y="235343"/>
                  </a:lnTo>
                  <a:lnTo>
                    <a:pt x="19773" y="282359"/>
                  </a:lnTo>
                  <a:lnTo>
                    <a:pt x="54978" y="315048"/>
                  </a:lnTo>
                  <a:lnTo>
                    <a:pt x="104317" y="331355"/>
                  </a:lnTo>
                  <a:lnTo>
                    <a:pt x="134531" y="333362"/>
                  </a:lnTo>
                  <a:lnTo>
                    <a:pt x="149821" y="333171"/>
                  </a:lnTo>
                  <a:lnTo>
                    <a:pt x="198805" y="327520"/>
                  </a:lnTo>
                  <a:lnTo>
                    <a:pt x="231343" y="315963"/>
                  </a:lnTo>
                  <a:lnTo>
                    <a:pt x="220459" y="272656"/>
                  </a:lnTo>
                  <a:lnTo>
                    <a:pt x="217081" y="259194"/>
                  </a:lnTo>
                  <a:lnTo>
                    <a:pt x="178409" y="270256"/>
                  </a:lnTo>
                  <a:lnTo>
                    <a:pt x="145732" y="272656"/>
                  </a:lnTo>
                  <a:lnTo>
                    <a:pt x="133477" y="271945"/>
                  </a:lnTo>
                  <a:lnTo>
                    <a:pt x="98272" y="254241"/>
                  </a:lnTo>
                  <a:lnTo>
                    <a:pt x="89687" y="228333"/>
                  </a:lnTo>
                  <a:lnTo>
                    <a:pt x="247650" y="228333"/>
                  </a:lnTo>
                  <a:lnTo>
                    <a:pt x="247650" y="189852"/>
                  </a:lnTo>
                  <a:close/>
                </a:path>
                <a:path w="1466850" h="333375">
                  <a:moveTo>
                    <a:pt x="371475" y="0"/>
                  </a:moveTo>
                  <a:lnTo>
                    <a:pt x="285750" y="0"/>
                  </a:lnTo>
                  <a:lnTo>
                    <a:pt x="285750" y="333362"/>
                  </a:lnTo>
                  <a:lnTo>
                    <a:pt x="371475" y="333362"/>
                  </a:lnTo>
                  <a:lnTo>
                    <a:pt x="371475" y="0"/>
                  </a:lnTo>
                  <a:close/>
                </a:path>
                <a:path w="1466850" h="333375">
                  <a:moveTo>
                    <a:pt x="657225" y="204330"/>
                  </a:moveTo>
                  <a:lnTo>
                    <a:pt x="656247" y="185508"/>
                  </a:lnTo>
                  <a:lnTo>
                    <a:pt x="653262" y="168046"/>
                  </a:lnTo>
                  <a:lnTo>
                    <a:pt x="648169" y="151866"/>
                  </a:lnTo>
                  <a:lnTo>
                    <a:pt x="642200" y="139687"/>
                  </a:lnTo>
                  <a:lnTo>
                    <a:pt x="640842" y="136893"/>
                  </a:lnTo>
                  <a:lnTo>
                    <a:pt x="609777" y="100291"/>
                  </a:lnTo>
                  <a:lnTo>
                    <a:pt x="566420" y="80429"/>
                  </a:lnTo>
                  <a:lnTo>
                    <a:pt x="566420" y="204330"/>
                  </a:lnTo>
                  <a:lnTo>
                    <a:pt x="565861" y="219265"/>
                  </a:lnTo>
                  <a:lnTo>
                    <a:pt x="553034" y="260413"/>
                  </a:lnTo>
                  <a:lnTo>
                    <a:pt x="528574" y="269735"/>
                  </a:lnTo>
                  <a:lnTo>
                    <a:pt x="518820" y="268681"/>
                  </a:lnTo>
                  <a:lnTo>
                    <a:pt x="492137" y="232422"/>
                  </a:lnTo>
                  <a:lnTo>
                    <a:pt x="489851" y="204330"/>
                  </a:lnTo>
                  <a:lnTo>
                    <a:pt x="490423" y="189344"/>
                  </a:lnTo>
                  <a:lnTo>
                    <a:pt x="504240" y="149072"/>
                  </a:lnTo>
                  <a:lnTo>
                    <a:pt x="528574" y="139687"/>
                  </a:lnTo>
                  <a:lnTo>
                    <a:pt x="537959" y="140766"/>
                  </a:lnTo>
                  <a:lnTo>
                    <a:pt x="564248" y="176250"/>
                  </a:lnTo>
                  <a:lnTo>
                    <a:pt x="566420" y="204330"/>
                  </a:lnTo>
                  <a:lnTo>
                    <a:pt x="566420" y="80429"/>
                  </a:lnTo>
                  <a:lnTo>
                    <a:pt x="564718" y="79921"/>
                  </a:lnTo>
                  <a:lnTo>
                    <a:pt x="547624" y="77114"/>
                  </a:lnTo>
                  <a:lnTo>
                    <a:pt x="529717" y="76187"/>
                  </a:lnTo>
                  <a:lnTo>
                    <a:pt x="500189" y="78346"/>
                  </a:lnTo>
                  <a:lnTo>
                    <a:pt x="452297" y="95262"/>
                  </a:lnTo>
                  <a:lnTo>
                    <a:pt x="418985" y="128295"/>
                  </a:lnTo>
                  <a:lnTo>
                    <a:pt x="402145" y="175602"/>
                  </a:lnTo>
                  <a:lnTo>
                    <a:pt x="400050" y="204330"/>
                  </a:lnTo>
                  <a:lnTo>
                    <a:pt x="402158" y="232498"/>
                  </a:lnTo>
                  <a:lnTo>
                    <a:pt x="419417" y="279755"/>
                  </a:lnTo>
                  <a:lnTo>
                    <a:pt x="453263" y="313867"/>
                  </a:lnTo>
                  <a:lnTo>
                    <a:pt x="499872" y="331203"/>
                  </a:lnTo>
                  <a:lnTo>
                    <a:pt x="527558" y="333362"/>
                  </a:lnTo>
                  <a:lnTo>
                    <a:pt x="556488" y="331343"/>
                  </a:lnTo>
                  <a:lnTo>
                    <a:pt x="603973" y="314617"/>
                  </a:lnTo>
                  <a:lnTo>
                    <a:pt x="637882" y="280631"/>
                  </a:lnTo>
                  <a:lnTo>
                    <a:pt x="643178" y="269735"/>
                  </a:lnTo>
                  <a:lnTo>
                    <a:pt x="648690" y="258432"/>
                  </a:lnTo>
                  <a:lnTo>
                    <a:pt x="655104" y="233006"/>
                  </a:lnTo>
                  <a:lnTo>
                    <a:pt x="657225" y="204330"/>
                  </a:lnTo>
                  <a:close/>
                </a:path>
                <a:path w="1466850" h="333375">
                  <a:moveTo>
                    <a:pt x="781050" y="85712"/>
                  </a:moveTo>
                  <a:lnTo>
                    <a:pt x="685800" y="85712"/>
                  </a:lnTo>
                  <a:lnTo>
                    <a:pt x="685800" y="333362"/>
                  </a:lnTo>
                  <a:lnTo>
                    <a:pt x="781050" y="333362"/>
                  </a:lnTo>
                  <a:lnTo>
                    <a:pt x="781050" y="85712"/>
                  </a:lnTo>
                  <a:close/>
                </a:path>
                <a:path w="1466850" h="333375">
                  <a:moveTo>
                    <a:pt x="781050" y="0"/>
                  </a:moveTo>
                  <a:lnTo>
                    <a:pt x="685800" y="0"/>
                  </a:lnTo>
                  <a:lnTo>
                    <a:pt x="685800" y="57137"/>
                  </a:lnTo>
                  <a:lnTo>
                    <a:pt x="781050" y="57137"/>
                  </a:lnTo>
                  <a:lnTo>
                    <a:pt x="781050" y="0"/>
                  </a:lnTo>
                  <a:close/>
                </a:path>
                <a:path w="1466850" h="333375">
                  <a:moveTo>
                    <a:pt x="1000125" y="258940"/>
                  </a:moveTo>
                  <a:lnTo>
                    <a:pt x="987475" y="262686"/>
                  </a:lnTo>
                  <a:lnTo>
                    <a:pt x="976020" y="265341"/>
                  </a:lnTo>
                  <a:lnTo>
                    <a:pt x="965758" y="266928"/>
                  </a:lnTo>
                  <a:lnTo>
                    <a:pt x="956691" y="267449"/>
                  </a:lnTo>
                  <a:lnTo>
                    <a:pt x="945781" y="266039"/>
                  </a:lnTo>
                  <a:lnTo>
                    <a:pt x="937996" y="261708"/>
                  </a:lnTo>
                  <a:lnTo>
                    <a:pt x="933348" y="254381"/>
                  </a:lnTo>
                  <a:lnTo>
                    <a:pt x="931799" y="243954"/>
                  </a:lnTo>
                  <a:lnTo>
                    <a:pt x="931799" y="148831"/>
                  </a:lnTo>
                  <a:lnTo>
                    <a:pt x="989711" y="148831"/>
                  </a:lnTo>
                  <a:lnTo>
                    <a:pt x="989711" y="85712"/>
                  </a:lnTo>
                  <a:lnTo>
                    <a:pt x="931799" y="85712"/>
                  </a:lnTo>
                  <a:lnTo>
                    <a:pt x="931799" y="9512"/>
                  </a:lnTo>
                  <a:lnTo>
                    <a:pt x="840740" y="24625"/>
                  </a:lnTo>
                  <a:lnTo>
                    <a:pt x="840740" y="85712"/>
                  </a:lnTo>
                  <a:lnTo>
                    <a:pt x="809625" y="85712"/>
                  </a:lnTo>
                  <a:lnTo>
                    <a:pt x="809625" y="148831"/>
                  </a:lnTo>
                  <a:lnTo>
                    <a:pt x="840740" y="148831"/>
                  </a:lnTo>
                  <a:lnTo>
                    <a:pt x="840740" y="249542"/>
                  </a:lnTo>
                  <a:lnTo>
                    <a:pt x="842073" y="269506"/>
                  </a:lnTo>
                  <a:lnTo>
                    <a:pt x="861441" y="312661"/>
                  </a:lnTo>
                  <a:lnTo>
                    <a:pt x="905649" y="332117"/>
                  </a:lnTo>
                  <a:lnTo>
                    <a:pt x="926592" y="333362"/>
                  </a:lnTo>
                  <a:lnTo>
                    <a:pt x="937221" y="333184"/>
                  </a:lnTo>
                  <a:lnTo>
                    <a:pt x="982154" y="326415"/>
                  </a:lnTo>
                  <a:lnTo>
                    <a:pt x="1000125" y="320154"/>
                  </a:lnTo>
                  <a:lnTo>
                    <a:pt x="1000125" y="258940"/>
                  </a:lnTo>
                  <a:close/>
                </a:path>
                <a:path w="1466850" h="333375">
                  <a:moveTo>
                    <a:pt x="1200150" y="258940"/>
                  </a:moveTo>
                  <a:lnTo>
                    <a:pt x="1188123" y="262686"/>
                  </a:lnTo>
                  <a:lnTo>
                    <a:pt x="1176858" y="265341"/>
                  </a:lnTo>
                  <a:lnTo>
                    <a:pt x="1166368" y="266928"/>
                  </a:lnTo>
                  <a:lnTo>
                    <a:pt x="1156716" y="267449"/>
                  </a:lnTo>
                  <a:lnTo>
                    <a:pt x="1146390" y="266039"/>
                  </a:lnTo>
                  <a:lnTo>
                    <a:pt x="1138910" y="261708"/>
                  </a:lnTo>
                  <a:lnTo>
                    <a:pt x="1134364" y="254381"/>
                  </a:lnTo>
                  <a:lnTo>
                    <a:pt x="1132840" y="243954"/>
                  </a:lnTo>
                  <a:lnTo>
                    <a:pt x="1132840" y="148831"/>
                  </a:lnTo>
                  <a:lnTo>
                    <a:pt x="1189736" y="148831"/>
                  </a:lnTo>
                  <a:lnTo>
                    <a:pt x="1189736" y="85712"/>
                  </a:lnTo>
                  <a:lnTo>
                    <a:pt x="1132840" y="85712"/>
                  </a:lnTo>
                  <a:lnTo>
                    <a:pt x="1132840" y="9512"/>
                  </a:lnTo>
                  <a:lnTo>
                    <a:pt x="1041781" y="23609"/>
                  </a:lnTo>
                  <a:lnTo>
                    <a:pt x="1041781" y="85712"/>
                  </a:lnTo>
                  <a:lnTo>
                    <a:pt x="1009650" y="85712"/>
                  </a:lnTo>
                  <a:lnTo>
                    <a:pt x="1009650" y="148831"/>
                  </a:lnTo>
                  <a:lnTo>
                    <a:pt x="1041781" y="148831"/>
                  </a:lnTo>
                  <a:lnTo>
                    <a:pt x="1041781" y="249542"/>
                  </a:lnTo>
                  <a:lnTo>
                    <a:pt x="1042962" y="269506"/>
                  </a:lnTo>
                  <a:lnTo>
                    <a:pt x="1061466" y="312661"/>
                  </a:lnTo>
                  <a:lnTo>
                    <a:pt x="1106106" y="332117"/>
                  </a:lnTo>
                  <a:lnTo>
                    <a:pt x="1127633" y="333362"/>
                  </a:lnTo>
                  <a:lnTo>
                    <a:pt x="1138123" y="333184"/>
                  </a:lnTo>
                  <a:lnTo>
                    <a:pt x="1182687" y="326415"/>
                  </a:lnTo>
                  <a:lnTo>
                    <a:pt x="1200150" y="320154"/>
                  </a:lnTo>
                  <a:lnTo>
                    <a:pt x="1200150" y="258940"/>
                  </a:lnTo>
                  <a:close/>
                </a:path>
                <a:path w="1466850" h="333375">
                  <a:moveTo>
                    <a:pt x="1466850" y="189852"/>
                  </a:moveTo>
                  <a:lnTo>
                    <a:pt x="1465694" y="174358"/>
                  </a:lnTo>
                  <a:lnTo>
                    <a:pt x="1464919" y="164033"/>
                  </a:lnTo>
                  <a:lnTo>
                    <a:pt x="1459103" y="141338"/>
                  </a:lnTo>
                  <a:lnTo>
                    <a:pt x="1455915" y="134988"/>
                  </a:lnTo>
                  <a:lnTo>
                    <a:pt x="1449273" y="121704"/>
                  </a:lnTo>
                  <a:lnTo>
                    <a:pt x="1435354" y="105016"/>
                  </a:lnTo>
                  <a:lnTo>
                    <a:pt x="1417828" y="92430"/>
                  </a:lnTo>
                  <a:lnTo>
                    <a:pt x="1397190" y="83413"/>
                  </a:lnTo>
                  <a:lnTo>
                    <a:pt x="1386713" y="81051"/>
                  </a:lnTo>
                  <a:lnTo>
                    <a:pt x="1386713" y="174358"/>
                  </a:lnTo>
                  <a:lnTo>
                    <a:pt x="1310513" y="174358"/>
                  </a:lnTo>
                  <a:lnTo>
                    <a:pt x="1328394" y="139814"/>
                  </a:lnTo>
                  <a:lnTo>
                    <a:pt x="1349121" y="134988"/>
                  </a:lnTo>
                  <a:lnTo>
                    <a:pt x="1357122" y="135547"/>
                  </a:lnTo>
                  <a:lnTo>
                    <a:pt x="1385976" y="165557"/>
                  </a:lnTo>
                  <a:lnTo>
                    <a:pt x="1386713" y="174358"/>
                  </a:lnTo>
                  <a:lnTo>
                    <a:pt x="1386713" y="81051"/>
                  </a:lnTo>
                  <a:lnTo>
                    <a:pt x="1373301" y="78003"/>
                  </a:lnTo>
                  <a:lnTo>
                    <a:pt x="1346073" y="76187"/>
                  </a:lnTo>
                  <a:lnTo>
                    <a:pt x="1317332" y="78346"/>
                  </a:lnTo>
                  <a:lnTo>
                    <a:pt x="1270596" y="95262"/>
                  </a:lnTo>
                  <a:lnTo>
                    <a:pt x="1238046" y="128460"/>
                  </a:lnTo>
                  <a:lnTo>
                    <a:pt x="1221295" y="176834"/>
                  </a:lnTo>
                  <a:lnTo>
                    <a:pt x="1219200" y="206235"/>
                  </a:lnTo>
                  <a:lnTo>
                    <a:pt x="1221460" y="235343"/>
                  </a:lnTo>
                  <a:lnTo>
                    <a:pt x="1239342" y="282359"/>
                  </a:lnTo>
                  <a:lnTo>
                    <a:pt x="1274572" y="315048"/>
                  </a:lnTo>
                  <a:lnTo>
                    <a:pt x="1324089" y="331355"/>
                  </a:lnTo>
                  <a:lnTo>
                    <a:pt x="1354201" y="333362"/>
                  </a:lnTo>
                  <a:lnTo>
                    <a:pt x="1369021" y="333171"/>
                  </a:lnTo>
                  <a:lnTo>
                    <a:pt x="1418145" y="327520"/>
                  </a:lnTo>
                  <a:lnTo>
                    <a:pt x="1449578" y="315963"/>
                  </a:lnTo>
                  <a:lnTo>
                    <a:pt x="1439494" y="272656"/>
                  </a:lnTo>
                  <a:lnTo>
                    <a:pt x="1436370" y="259194"/>
                  </a:lnTo>
                  <a:lnTo>
                    <a:pt x="1397889" y="270256"/>
                  </a:lnTo>
                  <a:lnTo>
                    <a:pt x="1365377" y="272656"/>
                  </a:lnTo>
                  <a:lnTo>
                    <a:pt x="1353159" y="271945"/>
                  </a:lnTo>
                  <a:lnTo>
                    <a:pt x="1318044" y="254241"/>
                  </a:lnTo>
                  <a:lnTo>
                    <a:pt x="1308481" y="228333"/>
                  </a:lnTo>
                  <a:lnTo>
                    <a:pt x="1466850" y="228333"/>
                  </a:lnTo>
                  <a:lnTo>
                    <a:pt x="1466850" y="189852"/>
                  </a:lnTo>
                  <a:close/>
                </a:path>
              </a:pathLst>
            </a:custGeom>
            <a:solidFill>
              <a:srgbClr val="000000"/>
            </a:solidFill>
          </p:spPr>
          <p:txBody>
            <a:bodyPr wrap="square" lIns="0" tIns="0" rIns="0" bIns="0" rtlCol="0"/>
            <a:lstStyle/>
            <a:p>
              <a:endParaRPr dirty="0"/>
            </a:p>
          </p:txBody>
        </p:sp>
        <p:sp>
          <p:nvSpPr>
            <p:cNvPr id="12" name="object 6">
              <a:extLst>
                <a:ext uri="{FF2B5EF4-FFF2-40B4-BE49-F238E27FC236}">
                  <a16:creationId xmlns:a16="http://schemas.microsoft.com/office/drawing/2014/main" id="{29D326AD-E002-44A8-9C6F-33E478C93D67}"/>
                </a:ext>
              </a:extLst>
            </p:cNvPr>
            <p:cNvSpPr/>
            <p:nvPr/>
          </p:nvSpPr>
          <p:spPr>
            <a:xfrm>
              <a:off x="180975" y="104800"/>
              <a:ext cx="2590800" cy="752475"/>
            </a:xfrm>
            <a:custGeom>
              <a:avLst/>
              <a:gdLst/>
              <a:ahLst/>
              <a:cxnLst/>
              <a:rect l="l" t="t" r="r" b="b"/>
              <a:pathLst>
                <a:path w="2590800" h="752475">
                  <a:moveTo>
                    <a:pt x="2590800" y="0"/>
                  </a:moveTo>
                  <a:lnTo>
                    <a:pt x="0" y="0"/>
                  </a:lnTo>
                  <a:lnTo>
                    <a:pt x="0" y="752449"/>
                  </a:lnTo>
                  <a:lnTo>
                    <a:pt x="2590800" y="752449"/>
                  </a:lnTo>
                  <a:lnTo>
                    <a:pt x="2590800" y="0"/>
                  </a:lnTo>
                  <a:close/>
                </a:path>
              </a:pathLst>
            </a:custGeom>
            <a:solidFill>
              <a:srgbClr val="FFFFFF"/>
            </a:solidFill>
          </p:spPr>
          <p:txBody>
            <a:bodyPr wrap="square" lIns="0" tIns="0" rIns="0" bIns="0" rtlCol="0"/>
            <a:lstStyle/>
            <a:p>
              <a:endParaRPr dirty="0"/>
            </a:p>
          </p:txBody>
        </p:sp>
        <p:sp>
          <p:nvSpPr>
            <p:cNvPr id="13" name="object 7">
              <a:extLst>
                <a:ext uri="{FF2B5EF4-FFF2-40B4-BE49-F238E27FC236}">
                  <a16:creationId xmlns:a16="http://schemas.microsoft.com/office/drawing/2014/main" id="{16CCDE38-2137-480B-BF3E-DA22BBB78DEF}"/>
                </a:ext>
              </a:extLst>
            </p:cNvPr>
            <p:cNvSpPr/>
            <p:nvPr/>
          </p:nvSpPr>
          <p:spPr>
            <a:xfrm>
              <a:off x="0" y="895286"/>
              <a:ext cx="10691876" cy="5596001"/>
            </a:xfrm>
            <a:prstGeom prst="rect">
              <a:avLst/>
            </a:prstGeom>
            <a:blipFill>
              <a:blip r:embed="rId2" cstate="print"/>
              <a:stretch>
                <a:fillRect/>
              </a:stretch>
            </a:blipFill>
          </p:spPr>
          <p:txBody>
            <a:bodyPr wrap="square" lIns="0" tIns="0" rIns="0" bIns="0" rtlCol="0"/>
            <a:lstStyle/>
            <a:p>
              <a:endParaRPr dirty="0"/>
            </a:p>
          </p:txBody>
        </p:sp>
      </p:grpSp>
      <p:sp>
        <p:nvSpPr>
          <p:cNvPr id="14" name="object 10">
            <a:extLst>
              <a:ext uri="{FF2B5EF4-FFF2-40B4-BE49-F238E27FC236}">
                <a16:creationId xmlns:a16="http://schemas.microsoft.com/office/drawing/2014/main" id="{4C8DD85E-A8DA-4E3A-8F2F-5C00AA8456C2}"/>
              </a:ext>
            </a:extLst>
          </p:cNvPr>
          <p:cNvSpPr txBox="1"/>
          <p:nvPr/>
        </p:nvSpPr>
        <p:spPr>
          <a:xfrm>
            <a:off x="3724555" y="469113"/>
            <a:ext cx="10238351" cy="532390"/>
          </a:xfrm>
          <a:prstGeom prst="rect">
            <a:avLst/>
          </a:prstGeom>
        </p:spPr>
        <p:txBody>
          <a:bodyPr vert="horz" wrap="square" lIns="0" tIns="15875" rIns="0" bIns="0" rtlCol="0">
            <a:spAutoFit/>
          </a:bodyPr>
          <a:lstStyle/>
          <a:p>
            <a:pPr>
              <a:lnSpc>
                <a:spcPct val="100000"/>
              </a:lnSpc>
              <a:spcBef>
                <a:spcPts val="30"/>
              </a:spcBef>
            </a:pPr>
            <a:endParaRPr sz="1650" dirty="0">
              <a:latin typeface="Arial" panose="020B0604020202020204" pitchFamily="34" charset="0"/>
              <a:cs typeface="Arial" panose="020B0604020202020204" pitchFamily="34" charset="0"/>
            </a:endParaRPr>
          </a:p>
          <a:p>
            <a:pPr marL="12700" marR="4852035">
              <a:lnSpc>
                <a:spcPct val="100800"/>
              </a:lnSpc>
            </a:pPr>
            <a:r>
              <a:rPr sz="1800" b="1" dirty="0">
                <a:solidFill>
                  <a:schemeClr val="tx1">
                    <a:lumMod val="50000"/>
                    <a:lumOff val="50000"/>
                  </a:schemeClr>
                </a:solidFill>
                <a:latin typeface="Arial" panose="020B0604020202020204" pitchFamily="34" charset="0"/>
                <a:cs typeface="Arial" panose="020B0604020202020204" pitchFamily="34" charset="0"/>
              </a:rPr>
              <a:t>Aquaculture</a:t>
            </a:r>
            <a:r>
              <a:rPr sz="1800" b="1" spc="-245" dirty="0">
                <a:solidFill>
                  <a:schemeClr val="tx1">
                    <a:lumMod val="50000"/>
                    <a:lumOff val="50000"/>
                  </a:schemeClr>
                </a:solidFill>
                <a:latin typeface="Arial" panose="020B0604020202020204" pitchFamily="34" charset="0"/>
                <a:cs typeface="Arial" panose="020B0604020202020204" pitchFamily="34" charset="0"/>
              </a:rPr>
              <a:t> </a:t>
            </a:r>
            <a:r>
              <a:rPr sz="1800" b="1" spc="-5" dirty="0">
                <a:solidFill>
                  <a:schemeClr val="tx1">
                    <a:lumMod val="50000"/>
                    <a:lumOff val="50000"/>
                  </a:schemeClr>
                </a:solidFill>
                <a:latin typeface="Arial" panose="020B0604020202020204" pitchFamily="34" charset="0"/>
                <a:cs typeface="Arial" panose="020B0604020202020204" pitchFamily="34" charset="0"/>
              </a:rPr>
              <a:t>Centre</a:t>
            </a:r>
            <a:r>
              <a:rPr sz="1800" b="1" spc="-165" dirty="0">
                <a:solidFill>
                  <a:schemeClr val="tx1">
                    <a:lumMod val="50000"/>
                    <a:lumOff val="50000"/>
                  </a:schemeClr>
                </a:solidFill>
                <a:latin typeface="Arial" panose="020B0604020202020204" pitchFamily="34" charset="0"/>
                <a:cs typeface="Arial" panose="020B0604020202020204" pitchFamily="34" charset="0"/>
              </a:rPr>
              <a:t> </a:t>
            </a:r>
            <a:r>
              <a:rPr sz="1800" b="1" spc="-20" dirty="0">
                <a:solidFill>
                  <a:schemeClr val="tx1">
                    <a:lumMod val="50000"/>
                    <a:lumOff val="50000"/>
                  </a:schemeClr>
                </a:solidFill>
                <a:latin typeface="Arial" panose="020B0604020202020204" pitchFamily="34" charset="0"/>
                <a:cs typeface="Arial" panose="020B0604020202020204" pitchFamily="34" charset="0"/>
              </a:rPr>
              <a:t>of</a:t>
            </a:r>
            <a:r>
              <a:rPr sz="1800" b="1" spc="-35" dirty="0">
                <a:solidFill>
                  <a:schemeClr val="tx1">
                    <a:lumMod val="50000"/>
                    <a:lumOff val="50000"/>
                  </a:schemeClr>
                </a:solidFill>
                <a:latin typeface="Arial" panose="020B0604020202020204" pitchFamily="34" charset="0"/>
                <a:cs typeface="Arial" panose="020B0604020202020204" pitchFamily="34" charset="0"/>
              </a:rPr>
              <a:t> </a:t>
            </a:r>
            <a:r>
              <a:rPr sz="1800" b="1" spc="-10" dirty="0">
                <a:solidFill>
                  <a:schemeClr val="tx1">
                    <a:lumMod val="50000"/>
                    <a:lumOff val="50000"/>
                  </a:schemeClr>
                </a:solidFill>
                <a:latin typeface="Arial" panose="020B0604020202020204" pitchFamily="34" charset="0"/>
                <a:cs typeface="Arial" panose="020B0604020202020204" pitchFamily="34" charset="0"/>
              </a:rPr>
              <a:t>Excellence</a:t>
            </a:r>
            <a:r>
              <a:rPr sz="1800" b="1" spc="-95" dirty="0">
                <a:solidFill>
                  <a:schemeClr val="tx1">
                    <a:lumMod val="50000"/>
                    <a:lumOff val="50000"/>
                  </a:schemeClr>
                </a:solidFill>
                <a:latin typeface="Arial" panose="020B0604020202020204" pitchFamily="34" charset="0"/>
                <a:cs typeface="Arial" panose="020B0604020202020204" pitchFamily="34" charset="0"/>
              </a:rPr>
              <a:t> </a:t>
            </a:r>
            <a:r>
              <a:rPr sz="1800" b="1" spc="5" dirty="0">
                <a:solidFill>
                  <a:schemeClr val="tx1">
                    <a:lumMod val="50000"/>
                    <a:lumOff val="50000"/>
                  </a:schemeClr>
                </a:solidFill>
                <a:latin typeface="Arial" panose="020B0604020202020204" pitchFamily="34" charset="0"/>
                <a:cs typeface="Arial" panose="020B0604020202020204" pitchFamily="34" charset="0"/>
              </a:rPr>
              <a:t>Pte</a:t>
            </a:r>
            <a:r>
              <a:rPr sz="1800" b="1" spc="-170" dirty="0">
                <a:solidFill>
                  <a:schemeClr val="tx1">
                    <a:lumMod val="50000"/>
                    <a:lumOff val="50000"/>
                  </a:schemeClr>
                </a:solidFill>
                <a:latin typeface="Arial" panose="020B0604020202020204" pitchFamily="34" charset="0"/>
                <a:cs typeface="Arial" panose="020B0604020202020204" pitchFamily="34" charset="0"/>
              </a:rPr>
              <a:t> </a:t>
            </a:r>
            <a:r>
              <a:rPr sz="1800" b="1" spc="-10" dirty="0">
                <a:solidFill>
                  <a:schemeClr val="tx1">
                    <a:lumMod val="50000"/>
                    <a:lumOff val="50000"/>
                  </a:schemeClr>
                </a:solidFill>
                <a:latin typeface="Arial" panose="020B0604020202020204" pitchFamily="34" charset="0"/>
                <a:cs typeface="Arial" panose="020B0604020202020204" pitchFamily="34" charset="0"/>
              </a:rPr>
              <a:t>Ltd </a:t>
            </a:r>
            <a:r>
              <a:rPr lang="en-US" sz="1800" b="1" spc="-10" dirty="0">
                <a:solidFill>
                  <a:schemeClr val="tx1">
                    <a:lumMod val="50000"/>
                    <a:lumOff val="50000"/>
                  </a:schemeClr>
                </a:solidFill>
                <a:latin typeface="Arial" panose="020B0604020202020204" pitchFamily="34" charset="0"/>
                <a:cs typeface="Arial" panose="020B0604020202020204" pitchFamily="34" charset="0"/>
              </a:rPr>
              <a:t>(ACE)</a:t>
            </a:r>
            <a:endParaRPr sz="1400"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15" name="Picture 14" descr="ECOark[1].png">
            <a:extLst>
              <a:ext uri="{FF2B5EF4-FFF2-40B4-BE49-F238E27FC236}">
                <a16:creationId xmlns:a16="http://schemas.microsoft.com/office/drawing/2014/main" id="{1A794616-2AC4-440A-ABB9-3857A73537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81" t="19258" r="9825" b="22599"/>
          <a:stretch/>
        </p:blipFill>
        <p:spPr>
          <a:xfrm>
            <a:off x="10288942" y="4425091"/>
            <a:ext cx="853786" cy="215958"/>
          </a:xfrm>
          <a:prstGeom prst="rect">
            <a:avLst/>
          </a:prstGeom>
          <a:solidFill>
            <a:schemeClr val="bg1"/>
          </a:solidFill>
        </p:spPr>
      </p:pic>
      <p:pic>
        <p:nvPicPr>
          <p:cNvPr id="16" name="Picture 15">
            <a:extLst>
              <a:ext uri="{FF2B5EF4-FFF2-40B4-BE49-F238E27FC236}">
                <a16:creationId xmlns:a16="http://schemas.microsoft.com/office/drawing/2014/main" id="{4E5EBC43-361A-49F2-8ECB-66C397BBA9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5505" y="5221544"/>
            <a:ext cx="1415665" cy="359097"/>
          </a:xfrm>
          <a:prstGeom prst="rect">
            <a:avLst/>
          </a:prstGeom>
        </p:spPr>
      </p:pic>
      <p:pic>
        <p:nvPicPr>
          <p:cNvPr id="8" name="Content Placeholder 4">
            <a:extLst>
              <a:ext uri="{FF2B5EF4-FFF2-40B4-BE49-F238E27FC236}">
                <a16:creationId xmlns:a16="http://schemas.microsoft.com/office/drawing/2014/main" id="{F90C8975-B56F-45F6-9673-75381A60FC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5530" y="31553"/>
            <a:ext cx="2110870" cy="801212"/>
          </a:xfrm>
          <a:prstGeom prst="rect">
            <a:avLst/>
          </a:prstGeom>
        </p:spPr>
      </p:pic>
      <p:sp>
        <p:nvSpPr>
          <p:cNvPr id="5" name="TextBox 4">
            <a:extLst>
              <a:ext uri="{FF2B5EF4-FFF2-40B4-BE49-F238E27FC236}">
                <a16:creationId xmlns:a16="http://schemas.microsoft.com/office/drawing/2014/main" id="{3FAE6349-ADCD-431B-82E5-5E3896A4B09C}"/>
              </a:ext>
            </a:extLst>
          </p:cNvPr>
          <p:cNvSpPr txBox="1"/>
          <p:nvPr/>
        </p:nvSpPr>
        <p:spPr>
          <a:xfrm>
            <a:off x="7702475" y="5265868"/>
            <a:ext cx="3270325" cy="615553"/>
          </a:xfrm>
          <a:prstGeom prst="rect">
            <a:avLst/>
          </a:prstGeom>
          <a:noFill/>
        </p:spPr>
        <p:txBody>
          <a:bodyPr wrap="square" rtlCol="0">
            <a:spAutoFit/>
          </a:bodyPr>
          <a:lstStyle/>
          <a:p>
            <a:r>
              <a:rPr lang="en-US" sz="2000" dirty="0">
                <a:solidFill>
                  <a:schemeClr val="bg1"/>
                </a:solidFill>
                <a:latin typeface="Arial" panose="020B0604020202020204" pitchFamily="34" charset="0"/>
                <a:cs typeface="Arial" panose="020B0604020202020204" pitchFamily="34" charset="0"/>
              </a:rPr>
              <a:t>ADB WORKSHOP</a:t>
            </a:r>
          </a:p>
          <a:p>
            <a:r>
              <a:rPr lang="en-US" sz="1400" dirty="0">
                <a:solidFill>
                  <a:schemeClr val="bg1"/>
                </a:solidFill>
                <a:latin typeface="Arial" panose="020B0604020202020204" pitchFamily="34" charset="0"/>
                <a:cs typeface="Arial" panose="020B0604020202020204" pitchFamily="34" charset="0"/>
              </a:rPr>
              <a:t>14 OCTOBER 2021</a:t>
            </a:r>
            <a:endParaRPr lang="en-US" sz="200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CB6021F-0522-4124-9F86-E30A1E9CCD54}"/>
              </a:ext>
            </a:extLst>
          </p:cNvPr>
          <p:cNvSpPr txBox="1"/>
          <p:nvPr/>
        </p:nvSpPr>
        <p:spPr>
          <a:xfrm>
            <a:off x="3697941" y="3219083"/>
            <a:ext cx="2425850" cy="369332"/>
          </a:xfrm>
          <a:prstGeom prst="rect">
            <a:avLst/>
          </a:prstGeom>
          <a:noFill/>
        </p:spPr>
        <p:txBody>
          <a:bodyPr wrap="square" rtlCol="0">
            <a:spAutoFit/>
          </a:bodyPr>
          <a:lstStyle/>
          <a:p>
            <a:r>
              <a:rPr lang="en-US" dirty="0">
                <a:solidFill>
                  <a:schemeClr val="bg1"/>
                </a:solidFill>
              </a:rPr>
              <a:t>Floating </a:t>
            </a:r>
            <a:r>
              <a:rPr lang="en-US" dirty="0" err="1">
                <a:solidFill>
                  <a:schemeClr val="bg1"/>
                </a:solidFill>
              </a:rPr>
              <a:t>BiPV</a:t>
            </a:r>
            <a:r>
              <a:rPr lang="en-US" dirty="0">
                <a:solidFill>
                  <a:schemeClr val="bg1"/>
                </a:solidFill>
              </a:rPr>
              <a:t> Solar</a:t>
            </a:r>
          </a:p>
        </p:txBody>
      </p:sp>
      <p:cxnSp>
        <p:nvCxnSpPr>
          <p:cNvPr id="19" name="Straight Arrow Connector 18">
            <a:extLst>
              <a:ext uri="{FF2B5EF4-FFF2-40B4-BE49-F238E27FC236}">
                <a16:creationId xmlns:a16="http://schemas.microsoft.com/office/drawing/2014/main" id="{A3BFC442-F106-4E8E-A553-81F1DAB37F6E}"/>
              </a:ext>
            </a:extLst>
          </p:cNvPr>
          <p:cNvCxnSpPr>
            <a:cxnSpLocks/>
          </p:cNvCxnSpPr>
          <p:nvPr/>
        </p:nvCxnSpPr>
        <p:spPr>
          <a:xfrm>
            <a:off x="4888561" y="3544412"/>
            <a:ext cx="236668" cy="8605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DEF0071-C5CC-431E-A3C5-FF608D6D0154}"/>
              </a:ext>
            </a:extLst>
          </p:cNvPr>
          <p:cNvSpPr txBox="1"/>
          <p:nvPr/>
        </p:nvSpPr>
        <p:spPr>
          <a:xfrm>
            <a:off x="2766456" y="6456163"/>
            <a:ext cx="7630810" cy="369332"/>
          </a:xfrm>
          <a:prstGeom prst="rect">
            <a:avLst/>
          </a:prstGeom>
          <a:noFill/>
        </p:spPr>
        <p:txBody>
          <a:bodyPr wrap="square">
            <a:spAutoFit/>
          </a:bodyPr>
          <a:lstStyle/>
          <a:p>
            <a:pPr algn="ctr" fontAlgn="base"/>
            <a:r>
              <a:rPr lang="en-GB" i="0" dirty="0">
                <a:solidFill>
                  <a:srgbClr val="333333"/>
                </a:solidFill>
                <a:effectLst/>
                <a:latin typeface="Arial" panose="020B0604020202020204" pitchFamily="34" charset="0"/>
                <a:cs typeface="Arial" panose="020B0604020202020204" pitchFamily="34" charset="0"/>
              </a:rPr>
              <a:t>Infrastructure and Improving Food Sustainability and Resilience</a:t>
            </a:r>
          </a:p>
        </p:txBody>
      </p:sp>
    </p:spTree>
    <p:extLst>
      <p:ext uri="{BB962C8B-B14F-4D97-AF65-F5344CB8AC3E}">
        <p14:creationId xmlns:p14="http://schemas.microsoft.com/office/powerpoint/2010/main" val="2028905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D6F6AD-AFE0-4544-A3CC-FB0E5E9E3279}"/>
              </a:ext>
            </a:extLst>
          </p:cNvPr>
          <p:cNvPicPr>
            <a:picLocks noChangeAspect="1"/>
          </p:cNvPicPr>
          <p:nvPr/>
        </p:nvPicPr>
        <p:blipFill>
          <a:blip r:embed="rId2"/>
          <a:stretch>
            <a:fillRect/>
          </a:stretch>
        </p:blipFill>
        <p:spPr>
          <a:xfrm>
            <a:off x="2802366" y="1646118"/>
            <a:ext cx="6665908" cy="4671950"/>
          </a:xfrm>
          <a:prstGeom prst="rect">
            <a:avLst/>
          </a:prstGeom>
        </p:spPr>
      </p:pic>
      <p:sp>
        <p:nvSpPr>
          <p:cNvPr id="5" name="TextBox 4">
            <a:extLst>
              <a:ext uri="{FF2B5EF4-FFF2-40B4-BE49-F238E27FC236}">
                <a16:creationId xmlns:a16="http://schemas.microsoft.com/office/drawing/2014/main" id="{BD6BC8ED-6FB0-4859-9DAD-8F9DF6597B41}"/>
              </a:ext>
            </a:extLst>
          </p:cNvPr>
          <p:cNvSpPr txBox="1"/>
          <p:nvPr/>
        </p:nvSpPr>
        <p:spPr>
          <a:xfrm>
            <a:off x="1397755" y="1129857"/>
            <a:ext cx="10690411" cy="646331"/>
          </a:xfrm>
          <a:prstGeom prst="rect">
            <a:avLst/>
          </a:prstGeom>
          <a:noFill/>
        </p:spPr>
        <p:txBody>
          <a:bodyPr wrap="square" rtlCol="0">
            <a:spAutoFit/>
          </a:bodyPr>
          <a:lstStyle/>
          <a:p>
            <a:pPr marL="50800">
              <a:lnSpc>
                <a:spcPct val="100000"/>
              </a:lnSpc>
              <a:spcBef>
                <a:spcPts val="229"/>
              </a:spcBef>
            </a:pPr>
            <a:r>
              <a:rPr lang="en-GB" dirty="0">
                <a:solidFill>
                  <a:schemeClr val="tx1">
                    <a:lumMod val="50000"/>
                    <a:lumOff val="50000"/>
                  </a:schemeClr>
                </a:solidFill>
                <a:latin typeface="Arial" panose="020B0604020202020204" pitchFamily="34" charset="0"/>
                <a:cs typeface="Arial" panose="020B0604020202020204" pitchFamily="34" charset="0"/>
              </a:rPr>
              <a:t>ACE </a:t>
            </a:r>
            <a:r>
              <a:rPr lang="en-GB" spc="-5" dirty="0">
                <a:solidFill>
                  <a:schemeClr val="tx1">
                    <a:lumMod val="50000"/>
                    <a:lumOff val="50000"/>
                  </a:schemeClr>
                </a:solidFill>
                <a:latin typeface="Arial" panose="020B0604020202020204" pitchFamily="34" charset="0"/>
                <a:cs typeface="Arial" panose="020B0604020202020204" pitchFamily="34" charset="0"/>
              </a:rPr>
              <a:t>GROUP</a:t>
            </a:r>
            <a:r>
              <a:rPr lang="en-GB" spc="-7" baseline="25462" dirty="0">
                <a:solidFill>
                  <a:schemeClr val="tx1">
                    <a:lumMod val="50000"/>
                    <a:lumOff val="50000"/>
                  </a:schemeClr>
                </a:solidFill>
                <a:latin typeface="Arial" panose="020B0604020202020204" pitchFamily="34" charset="0"/>
                <a:cs typeface="Arial" panose="020B0604020202020204" pitchFamily="34" charset="0"/>
              </a:rPr>
              <a:t>® </a:t>
            </a:r>
            <a:r>
              <a:rPr lang="en-GB" dirty="0">
                <a:solidFill>
                  <a:schemeClr val="tx1">
                    <a:lumMod val="50000"/>
                    <a:lumOff val="50000"/>
                  </a:schemeClr>
                </a:solidFill>
                <a:latin typeface="Arial" panose="020B0604020202020204" pitchFamily="34" charset="0"/>
                <a:cs typeface="Arial" panose="020B0604020202020204" pitchFamily="34" charset="0"/>
              </a:rPr>
              <a:t>is a </a:t>
            </a:r>
            <a:r>
              <a:rPr lang="en-GB" spc="-5" dirty="0">
                <a:solidFill>
                  <a:schemeClr val="tx1">
                    <a:lumMod val="50000"/>
                    <a:lumOff val="50000"/>
                  </a:schemeClr>
                </a:solidFill>
                <a:latin typeface="Arial" panose="020B0604020202020204" pitchFamily="34" charset="0"/>
                <a:cs typeface="Arial" panose="020B0604020202020204" pitchFamily="34" charset="0"/>
              </a:rPr>
              <a:t>Singapore-based company </a:t>
            </a:r>
            <a:r>
              <a:rPr lang="en-GB" dirty="0">
                <a:solidFill>
                  <a:schemeClr val="tx1">
                    <a:lumMod val="50000"/>
                    <a:lumOff val="50000"/>
                  </a:schemeClr>
                </a:solidFill>
                <a:latin typeface="Arial" panose="020B0604020202020204" pitchFamily="34" charset="0"/>
                <a:cs typeface="Arial" panose="020B0604020202020204" pitchFamily="34" charset="0"/>
              </a:rPr>
              <a:t>with a born-global vision from the start</a:t>
            </a:r>
            <a:endParaRPr lang="en-GB" baseline="25462" dirty="0">
              <a:solidFill>
                <a:schemeClr val="tx1">
                  <a:lumMod val="50000"/>
                  <a:lumOff val="50000"/>
                </a:schemeClr>
              </a:solidFill>
              <a:latin typeface="Arial" panose="020B0604020202020204" pitchFamily="34" charset="0"/>
              <a:cs typeface="Arial" panose="020B0604020202020204" pitchFamily="34" charset="0"/>
            </a:endParaRPr>
          </a:p>
          <a:p>
            <a:endParaRPr lang="en-US" dirty="0"/>
          </a:p>
        </p:txBody>
      </p:sp>
      <p:sp>
        <p:nvSpPr>
          <p:cNvPr id="10" name="object 37">
            <a:extLst>
              <a:ext uri="{FF2B5EF4-FFF2-40B4-BE49-F238E27FC236}">
                <a16:creationId xmlns:a16="http://schemas.microsoft.com/office/drawing/2014/main" id="{E13D3B43-70BD-4F2A-9E79-A04FD085F82F}"/>
              </a:ext>
            </a:extLst>
          </p:cNvPr>
          <p:cNvSpPr txBox="1">
            <a:spLocks/>
          </p:cNvSpPr>
          <p:nvPr/>
        </p:nvSpPr>
        <p:spPr>
          <a:xfrm>
            <a:off x="4952999" y="6597434"/>
            <a:ext cx="4114800" cy="136832"/>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955"/>
              </a:lnSpc>
            </a:pPr>
            <a:r>
              <a:rPr lang="en-GB" sz="1050" spc="-5" dirty="0"/>
              <a:t>Copyright </a:t>
            </a:r>
            <a:r>
              <a:rPr lang="en-GB" sz="1050" dirty="0"/>
              <a:t>© </a:t>
            </a:r>
            <a:r>
              <a:rPr lang="en-GB" sz="1050" spc="-5" dirty="0"/>
              <a:t>ACE </a:t>
            </a:r>
            <a:r>
              <a:rPr lang="en-GB" sz="1050" dirty="0"/>
              <a:t>2020. </a:t>
            </a:r>
            <a:r>
              <a:rPr lang="en-GB" sz="1050" spc="-5" dirty="0"/>
              <a:t>All rights</a:t>
            </a:r>
            <a:r>
              <a:rPr lang="en-GB" sz="1050" spc="-40" dirty="0"/>
              <a:t> </a:t>
            </a:r>
            <a:r>
              <a:rPr lang="en-GB" sz="1050" spc="-5" dirty="0"/>
              <a:t>reserved</a:t>
            </a:r>
          </a:p>
        </p:txBody>
      </p:sp>
      <p:pic>
        <p:nvPicPr>
          <p:cNvPr id="11" name="Content Placeholder 4">
            <a:extLst>
              <a:ext uri="{FF2B5EF4-FFF2-40B4-BE49-F238E27FC236}">
                <a16:creationId xmlns:a16="http://schemas.microsoft.com/office/drawing/2014/main" id="{9E9B7CF1-F881-435E-869D-A7CC7BF8FB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5333" y="51702"/>
            <a:ext cx="1802559" cy="684188"/>
          </a:xfrm>
          <a:prstGeom prst="rect">
            <a:avLst/>
          </a:prstGeom>
        </p:spPr>
      </p:pic>
      <p:sp>
        <p:nvSpPr>
          <p:cNvPr id="13" name="Title 1">
            <a:extLst>
              <a:ext uri="{FF2B5EF4-FFF2-40B4-BE49-F238E27FC236}">
                <a16:creationId xmlns:a16="http://schemas.microsoft.com/office/drawing/2014/main" id="{222C162C-833B-4707-B89D-E17D14BAD505}"/>
              </a:ext>
            </a:extLst>
          </p:cNvPr>
          <p:cNvSpPr txBox="1">
            <a:spLocks/>
          </p:cNvSpPr>
          <p:nvPr/>
        </p:nvSpPr>
        <p:spPr>
          <a:xfrm>
            <a:off x="1406112" y="667257"/>
            <a:ext cx="9379776" cy="20763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lumMod val="50000"/>
                  </a:schemeClr>
                </a:solidFill>
                <a:latin typeface="Arial" panose="020B0604020202020204" pitchFamily="34" charset="0"/>
                <a:cs typeface="Arial" panose="020B0604020202020204" pitchFamily="34" charset="0"/>
              </a:rPr>
              <a:t>ECO-ARK® Technology enabling sustainable food fish production  </a:t>
            </a:r>
            <a:br>
              <a:rPr lang="en-US" sz="2400" dirty="0">
                <a:solidFill>
                  <a:schemeClr val="bg1">
                    <a:lumMod val="50000"/>
                  </a:schemeClr>
                </a:solidFill>
                <a:latin typeface="Arial" panose="020B0604020202020204" pitchFamily="34" charset="0"/>
                <a:cs typeface="Arial" panose="020B0604020202020204" pitchFamily="34" charset="0"/>
              </a:rPr>
            </a:b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861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AF0171-298B-4205-8519-B0D36B0C17D2}"/>
              </a:ext>
            </a:extLst>
          </p:cNvPr>
          <p:cNvSpPr txBox="1"/>
          <p:nvPr/>
        </p:nvSpPr>
        <p:spPr>
          <a:xfrm>
            <a:off x="5670520" y="904750"/>
            <a:ext cx="6147583" cy="5223033"/>
          </a:xfrm>
          <a:prstGeom prst="rect">
            <a:avLst/>
          </a:prstGeom>
          <a:noFill/>
        </p:spPr>
        <p:txBody>
          <a:bodyPr wrap="square">
            <a:spAutoFit/>
          </a:bodyPr>
          <a:lstStyle/>
          <a:p>
            <a:pPr>
              <a:lnSpc>
                <a:spcPct val="150000"/>
              </a:lnSpc>
            </a:pPr>
            <a:r>
              <a:rPr lang="en-GB" sz="1400" b="0" i="0" dirty="0">
                <a:solidFill>
                  <a:srgbClr val="484848"/>
                </a:solidFill>
                <a:effectLst/>
                <a:latin typeface="Arial" panose="020B0604020202020204" pitchFamily="34" charset="0"/>
                <a:cs typeface="Arial" panose="020B0604020202020204" pitchFamily="34" charset="0"/>
              </a:rPr>
              <a:t>“</a:t>
            </a:r>
            <a:r>
              <a:rPr lang="en-GB" sz="1400" b="0" i="1" dirty="0">
                <a:solidFill>
                  <a:srgbClr val="484848"/>
                </a:solidFill>
                <a:effectLst/>
                <a:latin typeface="Arial" panose="020B0604020202020204" pitchFamily="34" charset="0"/>
                <a:cs typeface="Arial" panose="020B0604020202020204" pitchFamily="34" charset="0"/>
              </a:rPr>
              <a:t>My fourth example is in the agri-food sector, where </a:t>
            </a:r>
            <a:r>
              <a:rPr lang="en-GB" sz="1400" b="1" i="1" dirty="0">
                <a:solidFill>
                  <a:srgbClr val="7030A0"/>
                </a:solidFill>
                <a:effectLst/>
                <a:latin typeface="Arial" panose="020B0604020202020204" pitchFamily="34" charset="0"/>
                <a:cs typeface="Arial" panose="020B0604020202020204" pitchFamily="34" charset="0"/>
              </a:rPr>
              <a:t>engineering innovations</a:t>
            </a:r>
            <a:r>
              <a:rPr lang="en-GB" sz="1400" b="0" i="1" dirty="0">
                <a:solidFill>
                  <a:srgbClr val="484848"/>
                </a:solidFill>
                <a:effectLst/>
                <a:latin typeface="Arial" panose="020B0604020202020204" pitchFamily="34" charset="0"/>
                <a:cs typeface="Arial" panose="020B0604020202020204" pitchFamily="34" charset="0"/>
              </a:rPr>
              <a:t> coupled with animal and plant science will make farming more efficient in terms of land, water, energy, and labour. The ACE Eco-Ark off Changi is one of the world's first closed containment floating fish farms. </a:t>
            </a:r>
            <a:r>
              <a:rPr lang="en-GB" sz="1400" b="1" i="1" dirty="0">
                <a:solidFill>
                  <a:srgbClr val="7030A0"/>
                </a:solidFill>
                <a:effectLst/>
                <a:latin typeface="Arial" panose="020B0604020202020204" pitchFamily="34" charset="0"/>
                <a:cs typeface="Arial" panose="020B0604020202020204" pitchFamily="34" charset="0"/>
              </a:rPr>
              <a:t>Its system can toggle between flow through and recirculating water processes</a:t>
            </a:r>
            <a:r>
              <a:rPr lang="en-GB" sz="1400" b="0" i="1" dirty="0">
                <a:solidFill>
                  <a:srgbClr val="484848"/>
                </a:solidFill>
                <a:effectLst/>
                <a:latin typeface="Arial" panose="020B0604020202020204" pitchFamily="34" charset="0"/>
                <a:cs typeface="Arial" panose="020B0604020202020204" pitchFamily="34" charset="0"/>
              </a:rPr>
              <a:t>, to ensure optimal water condition for its fish. </a:t>
            </a:r>
            <a:r>
              <a:rPr lang="en-GB" sz="1400" b="1" i="1" dirty="0">
                <a:solidFill>
                  <a:srgbClr val="7030A0"/>
                </a:solidFill>
                <a:effectLst/>
                <a:latin typeface="Arial" panose="020B0604020202020204" pitchFamily="34" charset="0"/>
                <a:cs typeface="Arial" panose="020B0604020202020204" pitchFamily="34" charset="0"/>
              </a:rPr>
              <a:t>It filters and treats water before discharging it back to the sea</a:t>
            </a:r>
            <a:r>
              <a:rPr lang="en-GB" sz="1400" b="0" i="1" dirty="0">
                <a:solidFill>
                  <a:srgbClr val="484848"/>
                </a:solidFill>
                <a:effectLst/>
                <a:latin typeface="Arial" panose="020B0604020202020204" pitchFamily="34" charset="0"/>
                <a:cs typeface="Arial" panose="020B0604020202020204" pitchFamily="34" charset="0"/>
              </a:rPr>
              <a:t>. It </a:t>
            </a:r>
            <a:r>
              <a:rPr lang="en-GB" sz="1400" b="1" i="1" dirty="0">
                <a:solidFill>
                  <a:srgbClr val="7030A0"/>
                </a:solidFill>
                <a:effectLst/>
                <a:latin typeface="Arial" panose="020B0604020202020204" pitchFamily="34" charset="0"/>
                <a:cs typeface="Arial" panose="020B0604020202020204" pitchFamily="34" charset="0"/>
              </a:rPr>
              <a:t>taps on gravity and head pressure to push seawater</a:t>
            </a:r>
            <a:r>
              <a:rPr lang="en-GB" sz="1400" b="0" i="1" dirty="0">
                <a:solidFill>
                  <a:srgbClr val="484848"/>
                </a:solidFill>
                <a:effectLst/>
                <a:latin typeface="Arial" panose="020B0604020202020204" pitchFamily="34" charset="0"/>
                <a:cs typeface="Arial" panose="020B0604020202020204" pitchFamily="34" charset="0"/>
              </a:rPr>
              <a:t> through the filtration system towards final discharge. </a:t>
            </a:r>
            <a:r>
              <a:rPr lang="en-GB" sz="1400" b="1" i="1" dirty="0">
                <a:solidFill>
                  <a:srgbClr val="7030A0"/>
                </a:solidFill>
                <a:effectLst/>
                <a:latin typeface="Arial" panose="020B0604020202020204" pitchFamily="34" charset="0"/>
                <a:cs typeface="Arial" panose="020B0604020202020204" pitchFamily="34" charset="0"/>
              </a:rPr>
              <a:t>This exemplifies the potential of fish farming that is productive and protective of the marine environment</a:t>
            </a:r>
            <a:r>
              <a:rPr lang="en-GB" sz="1400" b="0" i="1" dirty="0">
                <a:solidFill>
                  <a:srgbClr val="7030A0"/>
                </a:solidFill>
                <a:effectLst/>
                <a:latin typeface="Arial" panose="020B0604020202020204" pitchFamily="34" charset="0"/>
                <a:cs typeface="Arial" panose="020B0604020202020204" pitchFamily="34" charset="0"/>
              </a:rPr>
              <a:t>.</a:t>
            </a:r>
            <a:r>
              <a:rPr lang="en-GB" sz="1400" b="0" i="1" dirty="0">
                <a:solidFill>
                  <a:srgbClr val="484848"/>
                </a:solidFill>
                <a:effectLst/>
                <a:latin typeface="Arial" panose="020B0604020202020204" pitchFamily="34" charset="0"/>
                <a:cs typeface="Arial" panose="020B0604020202020204" pitchFamily="34" charset="0"/>
              </a:rPr>
              <a:t> We are supporting these efforts through our S$144 million Singapore Food Story R&amp;D Programme which supports research in sustainable urban food production technologies and a new S$60 million Agri-Food Cluster Transformation (ACT) Fund to spur transformation in the agri-food sector.” unquote.</a:t>
            </a:r>
            <a:endParaRPr lang="en-GB" sz="1200" b="0" i="1" dirty="0">
              <a:solidFill>
                <a:srgbClr val="484848"/>
              </a:solidFill>
              <a:effectLst/>
              <a:latin typeface="Arial" panose="020B0604020202020204" pitchFamily="34" charset="0"/>
              <a:cs typeface="Arial" panose="020B0604020202020204" pitchFamily="34" charset="0"/>
            </a:endParaRPr>
          </a:p>
          <a:p>
            <a:pPr>
              <a:lnSpc>
                <a:spcPct val="150000"/>
              </a:lnSpc>
            </a:pPr>
            <a:r>
              <a:rPr lang="en-US" sz="1400" dirty="0">
                <a:latin typeface="Arial" panose="020B0604020202020204" pitchFamily="34" charset="0"/>
                <a:cs typeface="Arial" panose="020B0604020202020204" pitchFamily="34" charset="0"/>
              </a:rPr>
              <a:t>Speech by </a:t>
            </a:r>
            <a:r>
              <a:rPr lang="en-US" sz="1400" dirty="0" err="1">
                <a:latin typeface="Arial" panose="020B0604020202020204" pitchFamily="34" charset="0"/>
                <a:cs typeface="Arial" panose="020B0604020202020204" pitchFamily="34" charset="0"/>
              </a:rPr>
              <a:t>Ms</a:t>
            </a:r>
            <a:r>
              <a:rPr lang="en-US" sz="1400" dirty="0">
                <a:latin typeface="Arial" panose="020B0604020202020204" pitchFamily="34" charset="0"/>
                <a:cs typeface="Arial" panose="020B0604020202020204" pitchFamily="34" charset="0"/>
              </a:rPr>
              <a:t> Grace Fu, Minister for Sustainability and the Environment</a:t>
            </a:r>
          </a:p>
        </p:txBody>
      </p:sp>
      <p:pic>
        <p:nvPicPr>
          <p:cNvPr id="3" name="Picture 2">
            <a:extLst>
              <a:ext uri="{FF2B5EF4-FFF2-40B4-BE49-F238E27FC236}">
                <a16:creationId xmlns:a16="http://schemas.microsoft.com/office/drawing/2014/main" id="{EE284191-0CAC-4FD2-AC4F-3BB123B59006}"/>
              </a:ext>
            </a:extLst>
          </p:cNvPr>
          <p:cNvPicPr>
            <a:picLocks noChangeAspect="1"/>
          </p:cNvPicPr>
          <p:nvPr/>
        </p:nvPicPr>
        <p:blipFill>
          <a:blip r:embed="rId2"/>
          <a:stretch>
            <a:fillRect/>
          </a:stretch>
        </p:blipFill>
        <p:spPr>
          <a:xfrm>
            <a:off x="218684" y="1539452"/>
            <a:ext cx="5293857" cy="3252253"/>
          </a:xfrm>
          <a:prstGeom prst="rect">
            <a:avLst/>
          </a:prstGeom>
        </p:spPr>
      </p:pic>
      <p:sp>
        <p:nvSpPr>
          <p:cNvPr id="6" name="object 37">
            <a:extLst>
              <a:ext uri="{FF2B5EF4-FFF2-40B4-BE49-F238E27FC236}">
                <a16:creationId xmlns:a16="http://schemas.microsoft.com/office/drawing/2014/main" id="{8E746B86-F493-4245-9B7C-F67A6A50855F}"/>
              </a:ext>
            </a:extLst>
          </p:cNvPr>
          <p:cNvSpPr txBox="1">
            <a:spLocks/>
          </p:cNvSpPr>
          <p:nvPr/>
        </p:nvSpPr>
        <p:spPr>
          <a:xfrm>
            <a:off x="4952999" y="6597434"/>
            <a:ext cx="4114800" cy="136832"/>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955"/>
              </a:lnSpc>
            </a:pPr>
            <a:r>
              <a:rPr lang="en-GB" sz="1050" spc="-5" dirty="0"/>
              <a:t>Copyright </a:t>
            </a:r>
            <a:r>
              <a:rPr lang="en-GB" sz="1050" dirty="0"/>
              <a:t>© </a:t>
            </a:r>
            <a:r>
              <a:rPr lang="en-GB" sz="1050" spc="-5" dirty="0"/>
              <a:t>ACE </a:t>
            </a:r>
            <a:r>
              <a:rPr lang="en-GB" sz="1050" dirty="0"/>
              <a:t>2020. </a:t>
            </a:r>
            <a:r>
              <a:rPr lang="en-GB" sz="1050" spc="-5" dirty="0"/>
              <a:t>All rights</a:t>
            </a:r>
            <a:r>
              <a:rPr lang="en-GB" sz="1050" spc="-40" dirty="0"/>
              <a:t> </a:t>
            </a:r>
            <a:r>
              <a:rPr lang="en-GB" sz="1050" spc="-5" dirty="0"/>
              <a:t>reserved</a:t>
            </a:r>
          </a:p>
        </p:txBody>
      </p:sp>
      <p:pic>
        <p:nvPicPr>
          <p:cNvPr id="8" name="Content Placeholder 4">
            <a:extLst>
              <a:ext uri="{FF2B5EF4-FFF2-40B4-BE49-F238E27FC236}">
                <a16:creationId xmlns:a16="http://schemas.microsoft.com/office/drawing/2014/main" id="{06C3FFF5-898D-4706-985A-60C37CB637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298" y="0"/>
            <a:ext cx="1766395" cy="670462"/>
          </a:xfrm>
          <a:prstGeom prst="rect">
            <a:avLst/>
          </a:prstGeom>
        </p:spPr>
      </p:pic>
      <p:sp>
        <p:nvSpPr>
          <p:cNvPr id="9" name="TextBox 8">
            <a:extLst>
              <a:ext uri="{FF2B5EF4-FFF2-40B4-BE49-F238E27FC236}">
                <a16:creationId xmlns:a16="http://schemas.microsoft.com/office/drawing/2014/main" id="{4F6308F9-FEEE-4149-8EE8-194692029B61}"/>
              </a:ext>
            </a:extLst>
          </p:cNvPr>
          <p:cNvSpPr txBox="1"/>
          <p:nvPr/>
        </p:nvSpPr>
        <p:spPr>
          <a:xfrm>
            <a:off x="267094" y="731525"/>
            <a:ext cx="4482408" cy="464871"/>
          </a:xfrm>
          <a:prstGeom prst="rect">
            <a:avLst/>
          </a:prstGeom>
          <a:noFill/>
        </p:spPr>
        <p:txBody>
          <a:bodyPr wrap="square">
            <a:spAutoFit/>
          </a:bodyPr>
          <a:lstStyle/>
          <a:p>
            <a:pPr>
              <a:lnSpc>
                <a:spcPct val="150000"/>
              </a:lnSpc>
            </a:pPr>
            <a:r>
              <a:rPr lang="en-US" sz="1800" dirty="0">
                <a:solidFill>
                  <a:schemeClr val="tx1">
                    <a:lumMod val="50000"/>
                    <a:lumOff val="50000"/>
                  </a:schemeClr>
                </a:solidFill>
              </a:rPr>
              <a:t>Introduction of ACE ECO-ARK® Technology</a:t>
            </a:r>
          </a:p>
        </p:txBody>
      </p:sp>
    </p:spTree>
    <p:extLst>
      <p:ext uri="{BB962C8B-B14F-4D97-AF65-F5344CB8AC3E}">
        <p14:creationId xmlns:p14="http://schemas.microsoft.com/office/powerpoint/2010/main" val="217907791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0AA30A-E4FD-4C85-9867-6BBF2EBFFA03}"/>
              </a:ext>
            </a:extLst>
          </p:cNvPr>
          <p:cNvPicPr>
            <a:picLocks noChangeAspect="1"/>
          </p:cNvPicPr>
          <p:nvPr/>
        </p:nvPicPr>
        <p:blipFill>
          <a:blip r:embed="rId2"/>
          <a:stretch>
            <a:fillRect/>
          </a:stretch>
        </p:blipFill>
        <p:spPr>
          <a:xfrm>
            <a:off x="325253" y="576196"/>
            <a:ext cx="11000522" cy="5959786"/>
          </a:xfrm>
          <a:prstGeom prst="rect">
            <a:avLst/>
          </a:prstGeom>
        </p:spPr>
      </p:pic>
      <p:sp>
        <p:nvSpPr>
          <p:cNvPr id="6" name="Rectangle 5">
            <a:extLst>
              <a:ext uri="{FF2B5EF4-FFF2-40B4-BE49-F238E27FC236}">
                <a16:creationId xmlns:a16="http://schemas.microsoft.com/office/drawing/2014/main" id="{9C8A0101-0749-4200-B366-5FD5F9544873}"/>
              </a:ext>
            </a:extLst>
          </p:cNvPr>
          <p:cNvSpPr/>
          <p:nvPr/>
        </p:nvSpPr>
        <p:spPr>
          <a:xfrm>
            <a:off x="8766682" y="2022949"/>
            <a:ext cx="2559093" cy="3369165"/>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42973-D706-408B-95AE-49ABB2288334}"/>
              </a:ext>
            </a:extLst>
          </p:cNvPr>
          <p:cNvSpPr/>
          <p:nvPr/>
        </p:nvSpPr>
        <p:spPr>
          <a:xfrm>
            <a:off x="325256" y="6283528"/>
            <a:ext cx="11000520" cy="504908"/>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9169BF-F161-4BAC-9CBA-EF195C1A688E}"/>
              </a:ext>
            </a:extLst>
          </p:cNvPr>
          <p:cNvSpPr txBox="1"/>
          <p:nvPr/>
        </p:nvSpPr>
        <p:spPr>
          <a:xfrm>
            <a:off x="325254" y="6337318"/>
            <a:ext cx="11338560" cy="369332"/>
          </a:xfrm>
          <a:prstGeom prst="rect">
            <a:avLst/>
          </a:prstGeom>
          <a:noFill/>
        </p:spPr>
        <p:txBody>
          <a:bodyPr wrap="square" rtlCol="0">
            <a:spAutoFit/>
          </a:bodyPr>
          <a:lstStyle/>
          <a:p>
            <a:r>
              <a:rPr lang="en-US" dirty="0">
                <a:solidFill>
                  <a:schemeClr val="bg1"/>
                </a:solidFill>
                <a:latin typeface="Arial" panose="020B0604020202020204" pitchFamily="34" charset="0"/>
                <a:cs typeface="Arial" panose="020B0604020202020204" pitchFamily="34" charset="0"/>
              </a:rPr>
              <a:t>President </a:t>
            </a:r>
            <a:r>
              <a:rPr lang="en-US" dirty="0" err="1">
                <a:solidFill>
                  <a:schemeClr val="bg1"/>
                </a:solidFill>
                <a:latin typeface="Arial" panose="020B0604020202020204" pitchFamily="34" charset="0"/>
                <a:cs typeface="Arial" panose="020B0604020202020204" pitchFamily="34" charset="0"/>
              </a:rPr>
              <a:t>Halimah</a:t>
            </a:r>
            <a:r>
              <a:rPr lang="en-US" dirty="0">
                <a:solidFill>
                  <a:schemeClr val="bg1"/>
                </a:solidFill>
                <a:latin typeface="Arial" panose="020B0604020202020204" pitchFamily="34" charset="0"/>
                <a:cs typeface="Arial" panose="020B0604020202020204" pitchFamily="34" charset="0"/>
              </a:rPr>
              <a:t> as GOH for the ACE - First Harvest &amp; Thanksgiving Ceremony on 27th February 2020 </a:t>
            </a:r>
          </a:p>
        </p:txBody>
      </p:sp>
      <p:sp>
        <p:nvSpPr>
          <p:cNvPr id="11" name="TextBox 10">
            <a:extLst>
              <a:ext uri="{FF2B5EF4-FFF2-40B4-BE49-F238E27FC236}">
                <a16:creationId xmlns:a16="http://schemas.microsoft.com/office/drawing/2014/main" id="{D515A67A-6508-4DB9-8074-6AC3E2E08DC8}"/>
              </a:ext>
            </a:extLst>
          </p:cNvPr>
          <p:cNvSpPr txBox="1"/>
          <p:nvPr/>
        </p:nvSpPr>
        <p:spPr>
          <a:xfrm>
            <a:off x="325254" y="1515786"/>
            <a:ext cx="11338560" cy="338554"/>
          </a:xfrm>
          <a:prstGeom prst="rect">
            <a:avLst/>
          </a:prstGeom>
          <a:noFill/>
        </p:spPr>
        <p:txBody>
          <a:bodyPr wrap="square">
            <a:spAutoFit/>
          </a:bodyPr>
          <a:lstStyle/>
          <a:p>
            <a:r>
              <a:rPr lang="en-US" sz="1600" dirty="0">
                <a:solidFill>
                  <a:schemeClr val="bg1"/>
                </a:solidFill>
              </a:rPr>
              <a:t>https://www.channelnewsasia.com/watch/singapore-farms-should-tap-technology-protect-crops-president-halimah-video-1484201</a:t>
            </a:r>
          </a:p>
        </p:txBody>
      </p:sp>
      <p:pic>
        <p:nvPicPr>
          <p:cNvPr id="10" name="Content Placeholder 4">
            <a:extLst>
              <a:ext uri="{FF2B5EF4-FFF2-40B4-BE49-F238E27FC236}">
                <a16:creationId xmlns:a16="http://schemas.microsoft.com/office/drawing/2014/main" id="{50F36D21-1A08-4438-AD82-235464FB6E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298" y="0"/>
            <a:ext cx="1766395" cy="670462"/>
          </a:xfrm>
          <a:prstGeom prst="rect">
            <a:avLst/>
          </a:prstGeom>
        </p:spPr>
      </p:pic>
    </p:spTree>
    <p:extLst>
      <p:ext uri="{BB962C8B-B14F-4D97-AF65-F5344CB8AC3E}">
        <p14:creationId xmlns:p14="http://schemas.microsoft.com/office/powerpoint/2010/main" val="874013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703942" y="874277"/>
            <a:ext cx="9076341" cy="458161"/>
          </a:xfrm>
          <a:prstGeom prst="rect">
            <a:avLst/>
          </a:prstGeom>
        </p:spPr>
        <p:txBody>
          <a:bodyPr vert="horz" wrap="square" lIns="0" tIns="11516" rIns="0" bIns="0" rtlCol="0">
            <a:spAutoFit/>
          </a:bodyPr>
          <a:lstStyle/>
          <a:p>
            <a:pPr marL="23033">
              <a:spcBef>
                <a:spcPts val="91"/>
              </a:spcBef>
            </a:pPr>
            <a:r>
              <a:rPr sz="1451" spc="-9" dirty="0">
                <a:solidFill>
                  <a:srgbClr val="7E7E7E"/>
                </a:solidFill>
                <a:latin typeface="Arial" panose="020B0604020202020204" pitchFamily="34" charset="0"/>
                <a:cs typeface="Arial" panose="020B0604020202020204" pitchFamily="34" charset="0"/>
              </a:rPr>
              <a:t>ACE </a:t>
            </a:r>
            <a:r>
              <a:rPr sz="1451" spc="5" dirty="0">
                <a:solidFill>
                  <a:srgbClr val="7E7E7E"/>
                </a:solidFill>
                <a:latin typeface="Arial" panose="020B0604020202020204" pitchFamily="34" charset="0"/>
                <a:cs typeface="Arial" panose="020B0604020202020204" pitchFamily="34" charset="0"/>
              </a:rPr>
              <a:t>GROUP</a:t>
            </a:r>
            <a:r>
              <a:rPr sz="1451" spc="6" baseline="23148" dirty="0">
                <a:solidFill>
                  <a:srgbClr val="7E7E7E"/>
                </a:solidFill>
                <a:latin typeface="Arial" panose="020B0604020202020204" pitchFamily="34" charset="0"/>
                <a:cs typeface="Arial" panose="020B0604020202020204" pitchFamily="34" charset="0"/>
              </a:rPr>
              <a:t>® </a:t>
            </a:r>
            <a:r>
              <a:rPr sz="1451" spc="-23" dirty="0">
                <a:solidFill>
                  <a:srgbClr val="7E7E7E"/>
                </a:solidFill>
                <a:latin typeface="Arial" panose="020B0604020202020204" pitchFamily="34" charset="0"/>
                <a:cs typeface="Arial" panose="020B0604020202020204" pitchFamily="34" charset="0"/>
              </a:rPr>
              <a:t>is </a:t>
            </a:r>
            <a:r>
              <a:rPr sz="1451" spc="-14" dirty="0">
                <a:solidFill>
                  <a:srgbClr val="7E7E7E"/>
                </a:solidFill>
                <a:latin typeface="Arial" panose="020B0604020202020204" pitchFamily="34" charset="0"/>
                <a:cs typeface="Arial" panose="020B0604020202020204" pitchFamily="34" charset="0"/>
              </a:rPr>
              <a:t>pioneering </a:t>
            </a:r>
            <a:r>
              <a:rPr sz="1451" spc="-18" dirty="0">
                <a:solidFill>
                  <a:srgbClr val="7E7E7E"/>
                </a:solidFill>
                <a:latin typeface="Arial" panose="020B0604020202020204" pitchFamily="34" charset="0"/>
                <a:cs typeface="Arial" panose="020B0604020202020204" pitchFamily="34" charset="0"/>
              </a:rPr>
              <a:t>the future </a:t>
            </a:r>
            <a:r>
              <a:rPr sz="1451" spc="14" dirty="0">
                <a:solidFill>
                  <a:srgbClr val="7E7E7E"/>
                </a:solidFill>
                <a:latin typeface="Arial" panose="020B0604020202020204" pitchFamily="34" charset="0"/>
                <a:cs typeface="Arial" panose="020B0604020202020204" pitchFamily="34" charset="0"/>
              </a:rPr>
              <a:t>of </a:t>
            </a:r>
            <a:r>
              <a:rPr lang="en-US" sz="1451" spc="14" dirty="0">
                <a:solidFill>
                  <a:srgbClr val="7E7E7E"/>
                </a:solidFill>
                <a:latin typeface="Arial" panose="020B0604020202020204" pitchFamily="34" charset="0"/>
                <a:cs typeface="Arial" panose="020B0604020202020204" pitchFamily="34" charset="0"/>
              </a:rPr>
              <a:t>sustainable </a:t>
            </a:r>
            <a:r>
              <a:rPr sz="1451" spc="-14" dirty="0">
                <a:solidFill>
                  <a:srgbClr val="7E7E7E"/>
                </a:solidFill>
                <a:latin typeface="Arial" panose="020B0604020202020204" pitchFamily="34" charset="0"/>
                <a:cs typeface="Arial" panose="020B0604020202020204" pitchFamily="34" charset="0"/>
              </a:rPr>
              <a:t>aquaculture</a:t>
            </a:r>
            <a:r>
              <a:rPr sz="1451" spc="159" dirty="0">
                <a:solidFill>
                  <a:srgbClr val="7E7E7E"/>
                </a:solidFill>
                <a:latin typeface="Arial" panose="020B0604020202020204" pitchFamily="34" charset="0"/>
                <a:cs typeface="Arial" panose="020B0604020202020204" pitchFamily="34" charset="0"/>
              </a:rPr>
              <a:t> </a:t>
            </a:r>
            <a:r>
              <a:rPr sz="1451" spc="-5" dirty="0">
                <a:solidFill>
                  <a:srgbClr val="7E7E7E"/>
                </a:solidFill>
                <a:latin typeface="Arial" panose="020B0604020202020204" pitchFamily="34" charset="0"/>
                <a:cs typeface="Arial" panose="020B0604020202020204" pitchFamily="34" charset="0"/>
              </a:rPr>
              <a:t>technology </a:t>
            </a:r>
            <a:r>
              <a:rPr sz="1451" spc="-14" dirty="0">
                <a:solidFill>
                  <a:srgbClr val="7E7E7E"/>
                </a:solidFill>
                <a:latin typeface="Arial" panose="020B0604020202020204" pitchFamily="34" charset="0"/>
                <a:cs typeface="Arial" panose="020B0604020202020204" pitchFamily="34" charset="0"/>
              </a:rPr>
              <a:t>and transforming</a:t>
            </a:r>
            <a:endParaRPr sz="1451" dirty="0">
              <a:latin typeface="Arial" panose="020B0604020202020204" pitchFamily="34" charset="0"/>
              <a:cs typeface="Arial" panose="020B0604020202020204" pitchFamily="34" charset="0"/>
            </a:endParaRPr>
          </a:p>
          <a:p>
            <a:pPr marL="23033">
              <a:spcBef>
                <a:spcPts val="18"/>
              </a:spcBef>
            </a:pPr>
            <a:r>
              <a:rPr sz="1451" spc="-23" dirty="0">
                <a:solidFill>
                  <a:srgbClr val="7E7E7E"/>
                </a:solidFill>
                <a:latin typeface="Arial" panose="020B0604020202020204" pitchFamily="34" charset="0"/>
                <a:cs typeface="Arial" panose="020B0604020202020204" pitchFamily="34" charset="0"/>
              </a:rPr>
              <a:t>Singapore’s </a:t>
            </a:r>
            <a:r>
              <a:rPr sz="1451" spc="-5" dirty="0">
                <a:solidFill>
                  <a:srgbClr val="7E7E7E"/>
                </a:solidFill>
                <a:latin typeface="Arial" panose="020B0604020202020204" pitchFamily="34" charset="0"/>
                <a:cs typeface="Arial" panose="020B0604020202020204" pitchFamily="34" charset="0"/>
              </a:rPr>
              <a:t>coastal </a:t>
            </a:r>
            <a:r>
              <a:rPr sz="1451" spc="-14" dirty="0">
                <a:solidFill>
                  <a:srgbClr val="7E7E7E"/>
                </a:solidFill>
                <a:latin typeface="Arial" panose="020B0604020202020204" pitchFamily="34" charset="0"/>
                <a:cs typeface="Arial" panose="020B0604020202020204" pitchFamily="34" charset="0"/>
              </a:rPr>
              <a:t>fish </a:t>
            </a:r>
            <a:r>
              <a:rPr sz="1451" spc="-23" dirty="0">
                <a:solidFill>
                  <a:srgbClr val="7E7E7E"/>
                </a:solidFill>
                <a:latin typeface="Arial" panose="020B0604020202020204" pitchFamily="34" charset="0"/>
                <a:cs typeface="Arial" panose="020B0604020202020204" pitchFamily="34" charset="0"/>
              </a:rPr>
              <a:t>farming </a:t>
            </a:r>
            <a:r>
              <a:rPr sz="1451" spc="-9" dirty="0">
                <a:solidFill>
                  <a:srgbClr val="7E7E7E"/>
                </a:solidFill>
                <a:latin typeface="Arial" panose="020B0604020202020204" pitchFamily="34" charset="0"/>
                <a:cs typeface="Arial" panose="020B0604020202020204" pitchFamily="34" charset="0"/>
              </a:rPr>
              <a:t>landscape </a:t>
            </a:r>
            <a:r>
              <a:rPr sz="1451" spc="-14" dirty="0">
                <a:solidFill>
                  <a:srgbClr val="7E7E7E"/>
                </a:solidFill>
                <a:latin typeface="Arial" panose="020B0604020202020204" pitchFamily="34" charset="0"/>
                <a:cs typeface="Arial" panose="020B0604020202020204" pitchFamily="34" charset="0"/>
              </a:rPr>
              <a:t>along with ESG</a:t>
            </a:r>
            <a:r>
              <a:rPr lang="en-US" sz="1451" spc="-14" dirty="0">
                <a:solidFill>
                  <a:srgbClr val="7E7E7E"/>
                </a:solidFill>
                <a:latin typeface="Arial" panose="020B0604020202020204" pitchFamily="34" charset="0"/>
                <a:cs typeface="Arial" panose="020B0604020202020204" pitchFamily="34" charset="0"/>
              </a:rPr>
              <a:t> - SDG</a:t>
            </a:r>
            <a:r>
              <a:rPr sz="1451" spc="59" dirty="0">
                <a:solidFill>
                  <a:srgbClr val="7E7E7E"/>
                </a:solidFill>
                <a:latin typeface="Arial" panose="020B0604020202020204" pitchFamily="34" charset="0"/>
                <a:cs typeface="Arial" panose="020B0604020202020204" pitchFamily="34" charset="0"/>
              </a:rPr>
              <a:t> </a:t>
            </a:r>
            <a:r>
              <a:rPr sz="1451" spc="-9" dirty="0">
                <a:solidFill>
                  <a:srgbClr val="7E7E7E"/>
                </a:solidFill>
                <a:latin typeface="Arial" panose="020B0604020202020204" pitchFamily="34" charset="0"/>
                <a:cs typeface="Arial" panose="020B0604020202020204" pitchFamily="34" charset="0"/>
              </a:rPr>
              <a:t>considerations</a:t>
            </a:r>
            <a:r>
              <a:rPr lang="en-US" altLang="zh-CN" sz="1451" spc="-9" dirty="0">
                <a:solidFill>
                  <a:srgbClr val="7E7E7E"/>
                </a:solidFill>
                <a:latin typeface="Arial" panose="020B0604020202020204" pitchFamily="34" charset="0"/>
                <a:cs typeface="Arial" panose="020B0604020202020204" pitchFamily="34" charset="0"/>
              </a:rPr>
              <a:t>.</a:t>
            </a:r>
            <a:endParaRPr sz="1451" dirty="0">
              <a:latin typeface="Arial" panose="020B0604020202020204" pitchFamily="34" charset="0"/>
              <a:cs typeface="Arial" panose="020B0604020202020204" pitchFamily="34" charset="0"/>
            </a:endParaRPr>
          </a:p>
        </p:txBody>
      </p:sp>
      <p:grpSp>
        <p:nvGrpSpPr>
          <p:cNvPr id="5" name="object 5"/>
          <p:cNvGrpSpPr/>
          <p:nvPr/>
        </p:nvGrpSpPr>
        <p:grpSpPr>
          <a:xfrm>
            <a:off x="1895289" y="2357258"/>
            <a:ext cx="6115799" cy="3792882"/>
            <a:chOff x="809625" y="2833691"/>
            <a:chExt cx="5841085" cy="3738558"/>
          </a:xfrm>
        </p:grpSpPr>
        <p:sp>
          <p:nvSpPr>
            <p:cNvPr id="6" name="object 6"/>
            <p:cNvSpPr/>
            <p:nvPr/>
          </p:nvSpPr>
          <p:spPr>
            <a:xfrm>
              <a:off x="809625" y="2833691"/>
              <a:ext cx="5841085" cy="3738558"/>
            </a:xfrm>
            <a:custGeom>
              <a:avLst/>
              <a:gdLst/>
              <a:ahLst/>
              <a:cxnLst/>
              <a:rect l="l" t="t" r="r" b="b"/>
              <a:pathLst>
                <a:path w="6134100" h="4191000">
                  <a:moveTo>
                    <a:pt x="5027295" y="0"/>
                  </a:moveTo>
                  <a:lnTo>
                    <a:pt x="5086350" y="523748"/>
                  </a:lnTo>
                  <a:lnTo>
                    <a:pt x="5026310" y="536790"/>
                  </a:lnTo>
                  <a:lnTo>
                    <a:pt x="4966604" y="550043"/>
                  </a:lnTo>
                  <a:lnTo>
                    <a:pt x="4907232" y="563507"/>
                  </a:lnTo>
                  <a:lnTo>
                    <a:pt x="4848194" y="577182"/>
                  </a:lnTo>
                  <a:lnTo>
                    <a:pt x="4789489" y="591067"/>
                  </a:lnTo>
                  <a:lnTo>
                    <a:pt x="4731119" y="605163"/>
                  </a:lnTo>
                  <a:lnTo>
                    <a:pt x="4673082" y="619470"/>
                  </a:lnTo>
                  <a:lnTo>
                    <a:pt x="4615379" y="633987"/>
                  </a:lnTo>
                  <a:lnTo>
                    <a:pt x="4558009" y="648716"/>
                  </a:lnTo>
                  <a:lnTo>
                    <a:pt x="4500974" y="663655"/>
                  </a:lnTo>
                  <a:lnTo>
                    <a:pt x="4444272" y="678804"/>
                  </a:lnTo>
                  <a:lnTo>
                    <a:pt x="4387904" y="694165"/>
                  </a:lnTo>
                  <a:lnTo>
                    <a:pt x="4331869" y="709736"/>
                  </a:lnTo>
                  <a:lnTo>
                    <a:pt x="4276169" y="725518"/>
                  </a:lnTo>
                  <a:lnTo>
                    <a:pt x="4220802" y="741511"/>
                  </a:lnTo>
                  <a:lnTo>
                    <a:pt x="4165769" y="757714"/>
                  </a:lnTo>
                  <a:lnTo>
                    <a:pt x="4111070" y="774128"/>
                  </a:lnTo>
                  <a:lnTo>
                    <a:pt x="4056705" y="790753"/>
                  </a:lnTo>
                  <a:lnTo>
                    <a:pt x="4002673" y="807589"/>
                  </a:lnTo>
                  <a:lnTo>
                    <a:pt x="3948975" y="824635"/>
                  </a:lnTo>
                  <a:lnTo>
                    <a:pt x="3895611" y="841892"/>
                  </a:lnTo>
                  <a:lnTo>
                    <a:pt x="3842581" y="859360"/>
                  </a:lnTo>
                  <a:lnTo>
                    <a:pt x="3789884" y="877039"/>
                  </a:lnTo>
                  <a:lnTo>
                    <a:pt x="3737521" y="894928"/>
                  </a:lnTo>
                  <a:lnTo>
                    <a:pt x="3685492" y="913028"/>
                  </a:lnTo>
                  <a:lnTo>
                    <a:pt x="3633797" y="931339"/>
                  </a:lnTo>
                  <a:lnTo>
                    <a:pt x="3582436" y="949861"/>
                  </a:lnTo>
                  <a:lnTo>
                    <a:pt x="3531408" y="968593"/>
                  </a:lnTo>
                  <a:lnTo>
                    <a:pt x="3480714" y="987536"/>
                  </a:lnTo>
                  <a:lnTo>
                    <a:pt x="3430354" y="1006690"/>
                  </a:lnTo>
                  <a:lnTo>
                    <a:pt x="3380328" y="1026055"/>
                  </a:lnTo>
                  <a:lnTo>
                    <a:pt x="3330635" y="1045630"/>
                  </a:lnTo>
                  <a:lnTo>
                    <a:pt x="3281276" y="1065416"/>
                  </a:lnTo>
                  <a:lnTo>
                    <a:pt x="3232251" y="1085413"/>
                  </a:lnTo>
                  <a:lnTo>
                    <a:pt x="3183560" y="1105620"/>
                  </a:lnTo>
                  <a:lnTo>
                    <a:pt x="3135203" y="1126039"/>
                  </a:lnTo>
                  <a:lnTo>
                    <a:pt x="3087179" y="1146668"/>
                  </a:lnTo>
                  <a:lnTo>
                    <a:pt x="3039489" y="1167508"/>
                  </a:lnTo>
                  <a:lnTo>
                    <a:pt x="2992133" y="1188558"/>
                  </a:lnTo>
                  <a:lnTo>
                    <a:pt x="2945111" y="1209820"/>
                  </a:lnTo>
                  <a:lnTo>
                    <a:pt x="2898422" y="1231292"/>
                  </a:lnTo>
                  <a:lnTo>
                    <a:pt x="2852067" y="1252975"/>
                  </a:lnTo>
                  <a:lnTo>
                    <a:pt x="2806046" y="1274869"/>
                  </a:lnTo>
                  <a:lnTo>
                    <a:pt x="2760359" y="1296973"/>
                  </a:lnTo>
                  <a:lnTo>
                    <a:pt x="2715005" y="1319288"/>
                  </a:lnTo>
                  <a:lnTo>
                    <a:pt x="2669986" y="1341814"/>
                  </a:lnTo>
                  <a:lnTo>
                    <a:pt x="2625300" y="1364551"/>
                  </a:lnTo>
                  <a:lnTo>
                    <a:pt x="2580948" y="1387498"/>
                  </a:lnTo>
                  <a:lnTo>
                    <a:pt x="2536929" y="1410657"/>
                  </a:lnTo>
                  <a:lnTo>
                    <a:pt x="2493245" y="1434026"/>
                  </a:lnTo>
                  <a:lnTo>
                    <a:pt x="2449894" y="1457605"/>
                  </a:lnTo>
                  <a:lnTo>
                    <a:pt x="2406877" y="1481396"/>
                  </a:lnTo>
                  <a:lnTo>
                    <a:pt x="2364193" y="1505397"/>
                  </a:lnTo>
                  <a:lnTo>
                    <a:pt x="2321844" y="1529609"/>
                  </a:lnTo>
                  <a:lnTo>
                    <a:pt x="2279828" y="1554032"/>
                  </a:lnTo>
                  <a:lnTo>
                    <a:pt x="2238146" y="1578666"/>
                  </a:lnTo>
                  <a:lnTo>
                    <a:pt x="2196798" y="1603510"/>
                  </a:lnTo>
                  <a:lnTo>
                    <a:pt x="2155784" y="1628566"/>
                  </a:lnTo>
                  <a:lnTo>
                    <a:pt x="2115103" y="1653832"/>
                  </a:lnTo>
                  <a:lnTo>
                    <a:pt x="2074756" y="1679308"/>
                  </a:lnTo>
                  <a:lnTo>
                    <a:pt x="2034743" y="1704996"/>
                  </a:lnTo>
                  <a:lnTo>
                    <a:pt x="1995064" y="1730894"/>
                  </a:lnTo>
                  <a:lnTo>
                    <a:pt x="1955718" y="1757003"/>
                  </a:lnTo>
                  <a:lnTo>
                    <a:pt x="1916706" y="1783323"/>
                  </a:lnTo>
                  <a:lnTo>
                    <a:pt x="1878028" y="1809854"/>
                  </a:lnTo>
                  <a:lnTo>
                    <a:pt x="1839684" y="1836595"/>
                  </a:lnTo>
                  <a:lnTo>
                    <a:pt x="1801674" y="1863547"/>
                  </a:lnTo>
                  <a:lnTo>
                    <a:pt x="1763997" y="1890710"/>
                  </a:lnTo>
                  <a:lnTo>
                    <a:pt x="1726654" y="1918084"/>
                  </a:lnTo>
                  <a:lnTo>
                    <a:pt x="1689645" y="1945668"/>
                  </a:lnTo>
                  <a:lnTo>
                    <a:pt x="1652970" y="1973464"/>
                  </a:lnTo>
                  <a:lnTo>
                    <a:pt x="1616628" y="2001470"/>
                  </a:lnTo>
                  <a:lnTo>
                    <a:pt x="1580620" y="2029687"/>
                  </a:lnTo>
                  <a:lnTo>
                    <a:pt x="1544946" y="2058114"/>
                  </a:lnTo>
                  <a:lnTo>
                    <a:pt x="1509606" y="2086753"/>
                  </a:lnTo>
                  <a:lnTo>
                    <a:pt x="1474600" y="2115602"/>
                  </a:lnTo>
                  <a:lnTo>
                    <a:pt x="1439927" y="2144662"/>
                  </a:lnTo>
                  <a:lnTo>
                    <a:pt x="1405588" y="2173933"/>
                  </a:lnTo>
                  <a:lnTo>
                    <a:pt x="1371583" y="2203415"/>
                  </a:lnTo>
                  <a:lnTo>
                    <a:pt x="1337912" y="2233107"/>
                  </a:lnTo>
                  <a:lnTo>
                    <a:pt x="1304574" y="2263010"/>
                  </a:lnTo>
                  <a:lnTo>
                    <a:pt x="1271570" y="2293124"/>
                  </a:lnTo>
                  <a:lnTo>
                    <a:pt x="1238900" y="2323449"/>
                  </a:lnTo>
                  <a:lnTo>
                    <a:pt x="1206564" y="2353985"/>
                  </a:lnTo>
                  <a:lnTo>
                    <a:pt x="1174561" y="2384731"/>
                  </a:lnTo>
                  <a:lnTo>
                    <a:pt x="1142893" y="2415688"/>
                  </a:lnTo>
                  <a:lnTo>
                    <a:pt x="1111558" y="2446856"/>
                  </a:lnTo>
                  <a:lnTo>
                    <a:pt x="1080557" y="2478235"/>
                  </a:lnTo>
                  <a:lnTo>
                    <a:pt x="1049889" y="2509825"/>
                  </a:lnTo>
                  <a:lnTo>
                    <a:pt x="1019556" y="2541625"/>
                  </a:lnTo>
                  <a:lnTo>
                    <a:pt x="989556" y="2573636"/>
                  </a:lnTo>
                  <a:lnTo>
                    <a:pt x="959890" y="2605858"/>
                  </a:lnTo>
                  <a:lnTo>
                    <a:pt x="930557" y="2638291"/>
                  </a:lnTo>
                  <a:lnTo>
                    <a:pt x="901559" y="2670935"/>
                  </a:lnTo>
                  <a:lnTo>
                    <a:pt x="872894" y="2703789"/>
                  </a:lnTo>
                  <a:lnTo>
                    <a:pt x="844563" y="2736854"/>
                  </a:lnTo>
                  <a:lnTo>
                    <a:pt x="816566" y="2770130"/>
                  </a:lnTo>
                  <a:lnTo>
                    <a:pt x="788902" y="2803617"/>
                  </a:lnTo>
                  <a:lnTo>
                    <a:pt x="761573" y="2837315"/>
                  </a:lnTo>
                  <a:lnTo>
                    <a:pt x="734577" y="2871223"/>
                  </a:lnTo>
                  <a:lnTo>
                    <a:pt x="707915" y="2905342"/>
                  </a:lnTo>
                  <a:lnTo>
                    <a:pt x="681586" y="2939672"/>
                  </a:lnTo>
                  <a:lnTo>
                    <a:pt x="655592" y="2974213"/>
                  </a:lnTo>
                  <a:lnTo>
                    <a:pt x="629931" y="3008965"/>
                  </a:lnTo>
                  <a:lnTo>
                    <a:pt x="604604" y="3043928"/>
                  </a:lnTo>
                  <a:lnTo>
                    <a:pt x="579611" y="3079101"/>
                  </a:lnTo>
                  <a:lnTo>
                    <a:pt x="554951" y="3114485"/>
                  </a:lnTo>
                  <a:lnTo>
                    <a:pt x="530626" y="3150080"/>
                  </a:lnTo>
                  <a:lnTo>
                    <a:pt x="506634" y="3185886"/>
                  </a:lnTo>
                  <a:lnTo>
                    <a:pt x="482976" y="3221902"/>
                  </a:lnTo>
                  <a:lnTo>
                    <a:pt x="459651" y="3258130"/>
                  </a:lnTo>
                  <a:lnTo>
                    <a:pt x="436661" y="3294568"/>
                  </a:lnTo>
                  <a:lnTo>
                    <a:pt x="414004" y="3331217"/>
                  </a:lnTo>
                  <a:lnTo>
                    <a:pt x="391681" y="3368077"/>
                  </a:lnTo>
                  <a:lnTo>
                    <a:pt x="369692" y="3405147"/>
                  </a:lnTo>
                  <a:lnTo>
                    <a:pt x="348036" y="3442429"/>
                  </a:lnTo>
                  <a:lnTo>
                    <a:pt x="326715" y="3479921"/>
                  </a:lnTo>
                  <a:lnTo>
                    <a:pt x="305727" y="3517624"/>
                  </a:lnTo>
                  <a:lnTo>
                    <a:pt x="285073" y="3555538"/>
                  </a:lnTo>
                  <a:lnTo>
                    <a:pt x="264752" y="3593663"/>
                  </a:lnTo>
                  <a:lnTo>
                    <a:pt x="244766" y="3631999"/>
                  </a:lnTo>
                  <a:lnTo>
                    <a:pt x="225113" y="3670545"/>
                  </a:lnTo>
                  <a:lnTo>
                    <a:pt x="205794" y="3709302"/>
                  </a:lnTo>
                  <a:lnTo>
                    <a:pt x="186808" y="3748270"/>
                  </a:lnTo>
                  <a:lnTo>
                    <a:pt x="168157" y="3787449"/>
                  </a:lnTo>
                  <a:lnTo>
                    <a:pt x="149839" y="3826839"/>
                  </a:lnTo>
                  <a:lnTo>
                    <a:pt x="131855" y="3866440"/>
                  </a:lnTo>
                  <a:lnTo>
                    <a:pt x="114205" y="3906251"/>
                  </a:lnTo>
                  <a:lnTo>
                    <a:pt x="96889" y="3946273"/>
                  </a:lnTo>
                  <a:lnTo>
                    <a:pt x="79906" y="3986506"/>
                  </a:lnTo>
                  <a:lnTo>
                    <a:pt x="63257" y="4026950"/>
                  </a:lnTo>
                  <a:lnTo>
                    <a:pt x="46942" y="4067605"/>
                  </a:lnTo>
                  <a:lnTo>
                    <a:pt x="30961" y="4108471"/>
                  </a:lnTo>
                  <a:lnTo>
                    <a:pt x="15313" y="4149547"/>
                  </a:lnTo>
                  <a:lnTo>
                    <a:pt x="0" y="4190834"/>
                  </a:lnTo>
                  <a:lnTo>
                    <a:pt x="25076" y="4154049"/>
                  </a:lnTo>
                  <a:lnTo>
                    <a:pt x="50435" y="4117517"/>
                  </a:lnTo>
                  <a:lnTo>
                    <a:pt x="76077" y="4081239"/>
                  </a:lnTo>
                  <a:lnTo>
                    <a:pt x="102001" y="4045215"/>
                  </a:lnTo>
                  <a:lnTo>
                    <a:pt x="128208" y="4009445"/>
                  </a:lnTo>
                  <a:lnTo>
                    <a:pt x="154698" y="3973929"/>
                  </a:lnTo>
                  <a:lnTo>
                    <a:pt x="181470" y="3938667"/>
                  </a:lnTo>
                  <a:lnTo>
                    <a:pt x="208524" y="3903659"/>
                  </a:lnTo>
                  <a:lnTo>
                    <a:pt x="235861" y="3868904"/>
                  </a:lnTo>
                  <a:lnTo>
                    <a:pt x="263481" y="3834404"/>
                  </a:lnTo>
                  <a:lnTo>
                    <a:pt x="291383" y="3800158"/>
                  </a:lnTo>
                  <a:lnTo>
                    <a:pt x="319568" y="3766165"/>
                  </a:lnTo>
                  <a:lnTo>
                    <a:pt x="348035" y="3732427"/>
                  </a:lnTo>
                  <a:lnTo>
                    <a:pt x="376785" y="3698942"/>
                  </a:lnTo>
                  <a:lnTo>
                    <a:pt x="405818" y="3665712"/>
                  </a:lnTo>
                  <a:lnTo>
                    <a:pt x="435133" y="3632735"/>
                  </a:lnTo>
                  <a:lnTo>
                    <a:pt x="464730" y="3600012"/>
                  </a:lnTo>
                  <a:lnTo>
                    <a:pt x="494610" y="3567543"/>
                  </a:lnTo>
                  <a:lnTo>
                    <a:pt x="524773" y="3535328"/>
                  </a:lnTo>
                  <a:lnTo>
                    <a:pt x="555218" y="3503367"/>
                  </a:lnTo>
                  <a:lnTo>
                    <a:pt x="585946" y="3471660"/>
                  </a:lnTo>
                  <a:lnTo>
                    <a:pt x="616957" y="3440207"/>
                  </a:lnTo>
                  <a:lnTo>
                    <a:pt x="648250" y="3409008"/>
                  </a:lnTo>
                  <a:lnTo>
                    <a:pt x="679825" y="3378063"/>
                  </a:lnTo>
                  <a:lnTo>
                    <a:pt x="711683" y="3347372"/>
                  </a:lnTo>
                  <a:lnTo>
                    <a:pt x="743824" y="3316934"/>
                  </a:lnTo>
                  <a:lnTo>
                    <a:pt x="776247" y="3286751"/>
                  </a:lnTo>
                  <a:lnTo>
                    <a:pt x="808952" y="3256821"/>
                  </a:lnTo>
                  <a:lnTo>
                    <a:pt x="841941" y="3227146"/>
                  </a:lnTo>
                  <a:lnTo>
                    <a:pt x="875212" y="3197724"/>
                  </a:lnTo>
                  <a:lnTo>
                    <a:pt x="908765" y="3168557"/>
                  </a:lnTo>
                  <a:lnTo>
                    <a:pt x="942601" y="3139643"/>
                  </a:lnTo>
                  <a:lnTo>
                    <a:pt x="976719" y="3110983"/>
                  </a:lnTo>
                  <a:lnTo>
                    <a:pt x="1011120" y="3082577"/>
                  </a:lnTo>
                  <a:lnTo>
                    <a:pt x="1045804" y="3054426"/>
                  </a:lnTo>
                  <a:lnTo>
                    <a:pt x="1080770" y="3026528"/>
                  </a:lnTo>
                  <a:lnTo>
                    <a:pt x="1116019" y="2998884"/>
                  </a:lnTo>
                  <a:lnTo>
                    <a:pt x="1151550" y="2971493"/>
                  </a:lnTo>
                  <a:lnTo>
                    <a:pt x="1187364" y="2944357"/>
                  </a:lnTo>
                  <a:lnTo>
                    <a:pt x="1223461" y="2917475"/>
                  </a:lnTo>
                  <a:lnTo>
                    <a:pt x="1259840" y="2890847"/>
                  </a:lnTo>
                  <a:lnTo>
                    <a:pt x="1296501" y="2864473"/>
                  </a:lnTo>
                  <a:lnTo>
                    <a:pt x="1333445" y="2838352"/>
                  </a:lnTo>
                  <a:lnTo>
                    <a:pt x="1370672" y="2812486"/>
                  </a:lnTo>
                  <a:lnTo>
                    <a:pt x="1408181" y="2786873"/>
                  </a:lnTo>
                  <a:lnTo>
                    <a:pt x="1445973" y="2761515"/>
                  </a:lnTo>
                  <a:lnTo>
                    <a:pt x="1484047" y="2736410"/>
                  </a:lnTo>
                  <a:lnTo>
                    <a:pt x="1522404" y="2711559"/>
                  </a:lnTo>
                  <a:lnTo>
                    <a:pt x="1561043" y="2686963"/>
                  </a:lnTo>
                  <a:lnTo>
                    <a:pt x="1599965" y="2662620"/>
                  </a:lnTo>
                  <a:lnTo>
                    <a:pt x="1639170" y="2638531"/>
                  </a:lnTo>
                  <a:lnTo>
                    <a:pt x="1678657" y="2614696"/>
                  </a:lnTo>
                  <a:lnTo>
                    <a:pt x="1718427" y="2591115"/>
                  </a:lnTo>
                  <a:lnTo>
                    <a:pt x="1758479" y="2567788"/>
                  </a:lnTo>
                  <a:lnTo>
                    <a:pt x="1798814" y="2544715"/>
                  </a:lnTo>
                  <a:lnTo>
                    <a:pt x="1839431" y="2521896"/>
                  </a:lnTo>
                  <a:lnTo>
                    <a:pt x="1880331" y="2499331"/>
                  </a:lnTo>
                  <a:lnTo>
                    <a:pt x="1921513" y="2477019"/>
                  </a:lnTo>
                  <a:lnTo>
                    <a:pt x="1962978" y="2454962"/>
                  </a:lnTo>
                  <a:lnTo>
                    <a:pt x="2004726" y="2433159"/>
                  </a:lnTo>
                  <a:lnTo>
                    <a:pt x="2046756" y="2411609"/>
                  </a:lnTo>
                  <a:lnTo>
                    <a:pt x="2089069" y="2390314"/>
                  </a:lnTo>
                  <a:lnTo>
                    <a:pt x="2131664" y="2369272"/>
                  </a:lnTo>
                  <a:lnTo>
                    <a:pt x="2174542" y="2348485"/>
                  </a:lnTo>
                  <a:lnTo>
                    <a:pt x="2217702" y="2327951"/>
                  </a:lnTo>
                  <a:lnTo>
                    <a:pt x="2261145" y="2307671"/>
                  </a:lnTo>
                  <a:lnTo>
                    <a:pt x="2304870" y="2287645"/>
                  </a:lnTo>
                  <a:lnTo>
                    <a:pt x="2348878" y="2267874"/>
                  </a:lnTo>
                  <a:lnTo>
                    <a:pt x="2393169" y="2248356"/>
                  </a:lnTo>
                  <a:lnTo>
                    <a:pt x="2437742" y="2229092"/>
                  </a:lnTo>
                  <a:lnTo>
                    <a:pt x="2482598" y="2210082"/>
                  </a:lnTo>
                  <a:lnTo>
                    <a:pt x="2527736" y="2191326"/>
                  </a:lnTo>
                  <a:lnTo>
                    <a:pt x="2573157" y="2172823"/>
                  </a:lnTo>
                  <a:lnTo>
                    <a:pt x="2618860" y="2154575"/>
                  </a:lnTo>
                  <a:lnTo>
                    <a:pt x="2664846" y="2136581"/>
                  </a:lnTo>
                  <a:lnTo>
                    <a:pt x="2711115" y="2118841"/>
                  </a:lnTo>
                  <a:lnTo>
                    <a:pt x="2757666" y="2101354"/>
                  </a:lnTo>
                  <a:lnTo>
                    <a:pt x="2804499" y="2084122"/>
                  </a:lnTo>
                  <a:lnTo>
                    <a:pt x="2851616" y="2067143"/>
                  </a:lnTo>
                  <a:lnTo>
                    <a:pt x="2899014" y="2050419"/>
                  </a:lnTo>
                  <a:lnTo>
                    <a:pt x="2946696" y="2033948"/>
                  </a:lnTo>
                  <a:lnTo>
                    <a:pt x="2994660" y="2017732"/>
                  </a:lnTo>
                  <a:lnTo>
                    <a:pt x="3042906" y="2001769"/>
                  </a:lnTo>
                  <a:lnTo>
                    <a:pt x="3091435" y="1986060"/>
                  </a:lnTo>
                  <a:lnTo>
                    <a:pt x="3140246" y="1970606"/>
                  </a:lnTo>
                  <a:lnTo>
                    <a:pt x="3189340" y="1955405"/>
                  </a:lnTo>
                  <a:lnTo>
                    <a:pt x="3238717" y="1940458"/>
                  </a:lnTo>
                  <a:lnTo>
                    <a:pt x="3288376" y="1925765"/>
                  </a:lnTo>
                  <a:lnTo>
                    <a:pt x="3338318" y="1911326"/>
                  </a:lnTo>
                  <a:lnTo>
                    <a:pt x="3388542" y="1897141"/>
                  </a:lnTo>
                  <a:lnTo>
                    <a:pt x="3439049" y="1883210"/>
                  </a:lnTo>
                  <a:lnTo>
                    <a:pt x="3489839" y="1869532"/>
                  </a:lnTo>
                  <a:lnTo>
                    <a:pt x="3540911" y="1856109"/>
                  </a:lnTo>
                  <a:lnTo>
                    <a:pt x="3592265" y="1842940"/>
                  </a:lnTo>
                  <a:lnTo>
                    <a:pt x="3643902" y="1830025"/>
                  </a:lnTo>
                  <a:lnTo>
                    <a:pt x="3695822" y="1817363"/>
                  </a:lnTo>
                  <a:lnTo>
                    <a:pt x="3748024" y="1804956"/>
                  </a:lnTo>
                  <a:lnTo>
                    <a:pt x="3800509" y="1792802"/>
                  </a:lnTo>
                  <a:lnTo>
                    <a:pt x="3853276" y="1780903"/>
                  </a:lnTo>
                  <a:lnTo>
                    <a:pt x="3906326" y="1769257"/>
                  </a:lnTo>
                  <a:lnTo>
                    <a:pt x="3959659" y="1757865"/>
                  </a:lnTo>
                  <a:lnTo>
                    <a:pt x="4013274" y="1746728"/>
                  </a:lnTo>
                  <a:lnTo>
                    <a:pt x="4067171" y="1735844"/>
                  </a:lnTo>
                  <a:lnTo>
                    <a:pt x="4121351" y="1725214"/>
                  </a:lnTo>
                  <a:lnTo>
                    <a:pt x="4175814" y="1714838"/>
                  </a:lnTo>
                  <a:lnTo>
                    <a:pt x="4230559" y="1704716"/>
                  </a:lnTo>
                  <a:lnTo>
                    <a:pt x="4285587" y="1694848"/>
                  </a:lnTo>
                  <a:lnTo>
                    <a:pt x="4340897" y="1685234"/>
                  </a:lnTo>
                  <a:lnTo>
                    <a:pt x="4396490" y="1675874"/>
                  </a:lnTo>
                  <a:lnTo>
                    <a:pt x="4452366" y="1666768"/>
                  </a:lnTo>
                  <a:lnTo>
                    <a:pt x="4508524" y="1657916"/>
                  </a:lnTo>
                  <a:lnTo>
                    <a:pt x="4564964" y="1649318"/>
                  </a:lnTo>
                  <a:lnTo>
                    <a:pt x="4621687" y="1640973"/>
                  </a:lnTo>
                  <a:lnTo>
                    <a:pt x="4678693" y="1632883"/>
                  </a:lnTo>
                  <a:lnTo>
                    <a:pt x="4735981" y="1625047"/>
                  </a:lnTo>
                  <a:lnTo>
                    <a:pt x="4793552" y="1617464"/>
                  </a:lnTo>
                  <a:lnTo>
                    <a:pt x="4851406" y="1610136"/>
                  </a:lnTo>
                  <a:lnTo>
                    <a:pt x="4909541" y="1603061"/>
                  </a:lnTo>
                  <a:lnTo>
                    <a:pt x="4967960" y="1596240"/>
                  </a:lnTo>
                  <a:lnTo>
                    <a:pt x="5026661" y="1589674"/>
                  </a:lnTo>
                  <a:lnTo>
                    <a:pt x="5085645" y="1583361"/>
                  </a:lnTo>
                  <a:lnTo>
                    <a:pt x="5144911" y="1577302"/>
                  </a:lnTo>
                  <a:lnTo>
                    <a:pt x="5204460" y="1571498"/>
                  </a:lnTo>
                  <a:lnTo>
                    <a:pt x="5263388" y="2095373"/>
                  </a:lnTo>
                  <a:lnTo>
                    <a:pt x="6134100" y="838073"/>
                  </a:lnTo>
                  <a:lnTo>
                    <a:pt x="5027295" y="0"/>
                  </a:lnTo>
                  <a:close/>
                </a:path>
              </a:pathLst>
            </a:custGeom>
            <a:solidFill>
              <a:srgbClr val="D9E7CD"/>
            </a:solidFill>
          </p:spPr>
          <p:txBody>
            <a:bodyPr wrap="square" lIns="0" tIns="0" rIns="0" bIns="0" rtlCol="0"/>
            <a:lstStyle/>
            <a:p>
              <a:endParaRPr sz="1632" dirty="0"/>
            </a:p>
          </p:txBody>
        </p:sp>
        <p:sp>
          <p:nvSpPr>
            <p:cNvPr id="7" name="object 7"/>
            <p:cNvSpPr/>
            <p:nvPr/>
          </p:nvSpPr>
          <p:spPr>
            <a:xfrm>
              <a:off x="1268343" y="5668766"/>
              <a:ext cx="177811" cy="177811"/>
            </a:xfrm>
            <a:prstGeom prst="rect">
              <a:avLst/>
            </a:prstGeom>
            <a:blipFill>
              <a:blip r:embed="rId3" cstate="print"/>
              <a:stretch>
                <a:fillRect/>
              </a:stretch>
            </a:blipFill>
          </p:spPr>
          <p:txBody>
            <a:bodyPr wrap="square" lIns="0" tIns="0" rIns="0" bIns="0" rtlCol="0"/>
            <a:lstStyle/>
            <a:p>
              <a:endParaRPr sz="1632" dirty="0"/>
            </a:p>
          </p:txBody>
        </p:sp>
      </p:grpSp>
      <p:sp>
        <p:nvSpPr>
          <p:cNvPr id="8" name="object 8"/>
          <p:cNvSpPr txBox="1"/>
          <p:nvPr/>
        </p:nvSpPr>
        <p:spPr>
          <a:xfrm>
            <a:off x="2633334" y="5276485"/>
            <a:ext cx="1016896" cy="147008"/>
          </a:xfrm>
          <a:prstGeom prst="rect">
            <a:avLst/>
          </a:prstGeom>
        </p:spPr>
        <p:txBody>
          <a:bodyPr vert="horz" wrap="square" lIns="0" tIns="14395" rIns="0" bIns="0" rtlCol="0">
            <a:spAutoFit/>
          </a:bodyPr>
          <a:lstStyle/>
          <a:p>
            <a:pPr marL="11516">
              <a:spcBef>
                <a:spcPts val="113"/>
              </a:spcBef>
            </a:pPr>
            <a:r>
              <a:rPr sz="861" b="1" spc="18" dirty="0">
                <a:latin typeface="Verdana"/>
                <a:cs typeface="Verdana"/>
              </a:rPr>
              <a:t>Open </a:t>
            </a:r>
            <a:r>
              <a:rPr sz="861" b="1" spc="14" dirty="0">
                <a:latin typeface="Verdana"/>
                <a:cs typeface="Verdana"/>
              </a:rPr>
              <a:t>net </a:t>
            </a:r>
            <a:r>
              <a:rPr sz="861" b="1" spc="23" dirty="0">
                <a:latin typeface="Verdana"/>
                <a:cs typeface="Verdana"/>
              </a:rPr>
              <a:t>cages</a:t>
            </a:r>
            <a:endParaRPr sz="861" dirty="0">
              <a:latin typeface="Verdana"/>
              <a:cs typeface="Verdana"/>
            </a:endParaRPr>
          </a:p>
        </p:txBody>
      </p:sp>
      <p:grpSp>
        <p:nvGrpSpPr>
          <p:cNvPr id="9" name="object 9"/>
          <p:cNvGrpSpPr/>
          <p:nvPr/>
        </p:nvGrpSpPr>
        <p:grpSpPr>
          <a:xfrm>
            <a:off x="1759766" y="1813726"/>
            <a:ext cx="7499013" cy="4370463"/>
            <a:chOff x="582155" y="1904999"/>
            <a:chExt cx="6569709" cy="4819650"/>
          </a:xfrm>
        </p:grpSpPr>
        <p:sp>
          <p:nvSpPr>
            <p:cNvPr id="10" name="object 10"/>
            <p:cNvSpPr/>
            <p:nvPr/>
          </p:nvSpPr>
          <p:spPr>
            <a:xfrm>
              <a:off x="2233676" y="4595748"/>
              <a:ext cx="266700" cy="319294"/>
            </a:xfrm>
            <a:custGeom>
              <a:avLst/>
              <a:gdLst/>
              <a:ahLst/>
              <a:cxnLst/>
              <a:rect l="l" t="t" r="r" b="b"/>
              <a:pathLst>
                <a:path w="266700" h="276225">
                  <a:moveTo>
                    <a:pt x="133223" y="0"/>
                  </a:moveTo>
                  <a:lnTo>
                    <a:pt x="91131" y="7029"/>
                  </a:lnTo>
                  <a:lnTo>
                    <a:pt x="54562" y="26611"/>
                  </a:lnTo>
                  <a:lnTo>
                    <a:pt x="25716" y="56482"/>
                  </a:lnTo>
                  <a:lnTo>
                    <a:pt x="6796" y="94382"/>
                  </a:lnTo>
                  <a:lnTo>
                    <a:pt x="0" y="138049"/>
                  </a:lnTo>
                  <a:lnTo>
                    <a:pt x="6796" y="181728"/>
                  </a:lnTo>
                  <a:lnTo>
                    <a:pt x="25716" y="219660"/>
                  </a:lnTo>
                  <a:lnTo>
                    <a:pt x="54562" y="249569"/>
                  </a:lnTo>
                  <a:lnTo>
                    <a:pt x="91131" y="269182"/>
                  </a:lnTo>
                  <a:lnTo>
                    <a:pt x="133223" y="276225"/>
                  </a:lnTo>
                  <a:lnTo>
                    <a:pt x="175376" y="269182"/>
                  </a:lnTo>
                  <a:lnTo>
                    <a:pt x="211983" y="249569"/>
                  </a:lnTo>
                  <a:lnTo>
                    <a:pt x="240847" y="219660"/>
                  </a:lnTo>
                  <a:lnTo>
                    <a:pt x="259775" y="181728"/>
                  </a:lnTo>
                  <a:lnTo>
                    <a:pt x="266573" y="138049"/>
                  </a:lnTo>
                  <a:lnTo>
                    <a:pt x="259775" y="94382"/>
                  </a:lnTo>
                  <a:lnTo>
                    <a:pt x="240847" y="56482"/>
                  </a:lnTo>
                  <a:lnTo>
                    <a:pt x="211983" y="26611"/>
                  </a:lnTo>
                  <a:lnTo>
                    <a:pt x="175376" y="7029"/>
                  </a:lnTo>
                  <a:lnTo>
                    <a:pt x="133223" y="0"/>
                  </a:lnTo>
                  <a:close/>
                </a:path>
              </a:pathLst>
            </a:custGeom>
            <a:solidFill>
              <a:srgbClr val="85BB24"/>
            </a:solidFill>
          </p:spPr>
          <p:txBody>
            <a:bodyPr wrap="square" lIns="0" tIns="0" rIns="0" bIns="0" rtlCol="0"/>
            <a:lstStyle/>
            <a:p>
              <a:endParaRPr sz="1632" dirty="0"/>
            </a:p>
          </p:txBody>
        </p:sp>
        <p:sp>
          <p:nvSpPr>
            <p:cNvPr id="11" name="object 11"/>
            <p:cNvSpPr/>
            <p:nvPr/>
          </p:nvSpPr>
          <p:spPr>
            <a:xfrm>
              <a:off x="2233676" y="4595748"/>
              <a:ext cx="266700" cy="276225"/>
            </a:xfrm>
            <a:custGeom>
              <a:avLst/>
              <a:gdLst/>
              <a:ahLst/>
              <a:cxnLst/>
              <a:rect l="l" t="t" r="r" b="b"/>
              <a:pathLst>
                <a:path w="266700" h="276225">
                  <a:moveTo>
                    <a:pt x="0" y="138049"/>
                  </a:moveTo>
                  <a:lnTo>
                    <a:pt x="6796" y="94382"/>
                  </a:lnTo>
                  <a:lnTo>
                    <a:pt x="25716" y="56482"/>
                  </a:lnTo>
                  <a:lnTo>
                    <a:pt x="54562" y="26611"/>
                  </a:lnTo>
                  <a:lnTo>
                    <a:pt x="91131" y="7029"/>
                  </a:lnTo>
                  <a:lnTo>
                    <a:pt x="133223" y="0"/>
                  </a:lnTo>
                  <a:lnTo>
                    <a:pt x="175376" y="7029"/>
                  </a:lnTo>
                  <a:lnTo>
                    <a:pt x="211983" y="26611"/>
                  </a:lnTo>
                  <a:lnTo>
                    <a:pt x="240847" y="56482"/>
                  </a:lnTo>
                  <a:lnTo>
                    <a:pt x="259775" y="94382"/>
                  </a:lnTo>
                  <a:lnTo>
                    <a:pt x="266573" y="138049"/>
                  </a:lnTo>
                  <a:lnTo>
                    <a:pt x="259775" y="181728"/>
                  </a:lnTo>
                  <a:lnTo>
                    <a:pt x="240847" y="219660"/>
                  </a:lnTo>
                  <a:lnTo>
                    <a:pt x="211983" y="249569"/>
                  </a:lnTo>
                  <a:lnTo>
                    <a:pt x="175376" y="269182"/>
                  </a:lnTo>
                  <a:lnTo>
                    <a:pt x="133223" y="276225"/>
                  </a:lnTo>
                  <a:lnTo>
                    <a:pt x="91131" y="269182"/>
                  </a:lnTo>
                  <a:lnTo>
                    <a:pt x="54562" y="249569"/>
                  </a:lnTo>
                  <a:lnTo>
                    <a:pt x="25716" y="219660"/>
                  </a:lnTo>
                  <a:lnTo>
                    <a:pt x="6796" y="181728"/>
                  </a:lnTo>
                  <a:lnTo>
                    <a:pt x="0" y="138049"/>
                  </a:lnTo>
                  <a:close/>
                </a:path>
              </a:pathLst>
            </a:custGeom>
            <a:ln w="25411">
              <a:solidFill>
                <a:srgbClr val="FFFFFF"/>
              </a:solidFill>
            </a:ln>
          </p:spPr>
          <p:txBody>
            <a:bodyPr wrap="square" lIns="0" tIns="0" rIns="0" bIns="0" rtlCol="0"/>
            <a:lstStyle/>
            <a:p>
              <a:endParaRPr sz="1632" dirty="0"/>
            </a:p>
          </p:txBody>
        </p:sp>
        <p:sp>
          <p:nvSpPr>
            <p:cNvPr id="12" name="object 12"/>
            <p:cNvSpPr/>
            <p:nvPr/>
          </p:nvSpPr>
          <p:spPr>
            <a:xfrm>
              <a:off x="3538601" y="3747510"/>
              <a:ext cx="352425" cy="438663"/>
            </a:xfrm>
            <a:custGeom>
              <a:avLst/>
              <a:gdLst/>
              <a:ahLst/>
              <a:cxnLst/>
              <a:rect l="l" t="t" r="r" b="b"/>
              <a:pathLst>
                <a:path w="352425" h="361950">
                  <a:moveTo>
                    <a:pt x="176149" y="0"/>
                  </a:moveTo>
                  <a:lnTo>
                    <a:pt x="129322" y="6464"/>
                  </a:lnTo>
                  <a:lnTo>
                    <a:pt x="87244" y="24708"/>
                  </a:lnTo>
                  <a:lnTo>
                    <a:pt x="51593" y="53006"/>
                  </a:lnTo>
                  <a:lnTo>
                    <a:pt x="24050" y="89633"/>
                  </a:lnTo>
                  <a:lnTo>
                    <a:pt x="6292" y="132864"/>
                  </a:lnTo>
                  <a:lnTo>
                    <a:pt x="0" y="180975"/>
                  </a:lnTo>
                  <a:lnTo>
                    <a:pt x="6292" y="229085"/>
                  </a:lnTo>
                  <a:lnTo>
                    <a:pt x="24050" y="272316"/>
                  </a:lnTo>
                  <a:lnTo>
                    <a:pt x="51593" y="308943"/>
                  </a:lnTo>
                  <a:lnTo>
                    <a:pt x="87244" y="337241"/>
                  </a:lnTo>
                  <a:lnTo>
                    <a:pt x="129322" y="355485"/>
                  </a:lnTo>
                  <a:lnTo>
                    <a:pt x="176149" y="361950"/>
                  </a:lnTo>
                  <a:lnTo>
                    <a:pt x="222984" y="355485"/>
                  </a:lnTo>
                  <a:lnTo>
                    <a:pt x="265086" y="337241"/>
                  </a:lnTo>
                  <a:lnTo>
                    <a:pt x="300767" y="308943"/>
                  </a:lnTo>
                  <a:lnTo>
                    <a:pt x="328342" y="272316"/>
                  </a:lnTo>
                  <a:lnTo>
                    <a:pt x="346123" y="229085"/>
                  </a:lnTo>
                  <a:lnTo>
                    <a:pt x="352425" y="180975"/>
                  </a:lnTo>
                  <a:lnTo>
                    <a:pt x="346123" y="132864"/>
                  </a:lnTo>
                  <a:lnTo>
                    <a:pt x="328342" y="89633"/>
                  </a:lnTo>
                  <a:lnTo>
                    <a:pt x="300767" y="53006"/>
                  </a:lnTo>
                  <a:lnTo>
                    <a:pt x="265086" y="24708"/>
                  </a:lnTo>
                  <a:lnTo>
                    <a:pt x="222984" y="6464"/>
                  </a:lnTo>
                  <a:lnTo>
                    <a:pt x="176149" y="0"/>
                  </a:lnTo>
                  <a:close/>
                </a:path>
              </a:pathLst>
            </a:custGeom>
            <a:solidFill>
              <a:srgbClr val="85BB24"/>
            </a:solidFill>
          </p:spPr>
          <p:txBody>
            <a:bodyPr wrap="square" lIns="0" tIns="0" rIns="0" bIns="0" rtlCol="0"/>
            <a:lstStyle/>
            <a:p>
              <a:endParaRPr sz="1632" dirty="0"/>
            </a:p>
          </p:txBody>
        </p:sp>
        <p:sp>
          <p:nvSpPr>
            <p:cNvPr id="13" name="object 13"/>
            <p:cNvSpPr/>
            <p:nvPr/>
          </p:nvSpPr>
          <p:spPr>
            <a:xfrm>
              <a:off x="3538601" y="3824223"/>
              <a:ext cx="352425" cy="361950"/>
            </a:xfrm>
            <a:custGeom>
              <a:avLst/>
              <a:gdLst/>
              <a:ahLst/>
              <a:cxnLst/>
              <a:rect l="l" t="t" r="r" b="b"/>
              <a:pathLst>
                <a:path w="352425" h="361950">
                  <a:moveTo>
                    <a:pt x="0" y="180975"/>
                  </a:moveTo>
                  <a:lnTo>
                    <a:pt x="6292" y="132864"/>
                  </a:lnTo>
                  <a:lnTo>
                    <a:pt x="24050" y="89633"/>
                  </a:lnTo>
                  <a:lnTo>
                    <a:pt x="51593" y="53006"/>
                  </a:lnTo>
                  <a:lnTo>
                    <a:pt x="87244" y="24708"/>
                  </a:lnTo>
                  <a:lnTo>
                    <a:pt x="129322" y="6464"/>
                  </a:lnTo>
                  <a:lnTo>
                    <a:pt x="176149" y="0"/>
                  </a:lnTo>
                  <a:lnTo>
                    <a:pt x="222984" y="6464"/>
                  </a:lnTo>
                  <a:lnTo>
                    <a:pt x="265086" y="24708"/>
                  </a:lnTo>
                  <a:lnTo>
                    <a:pt x="300767" y="53006"/>
                  </a:lnTo>
                  <a:lnTo>
                    <a:pt x="328342" y="89633"/>
                  </a:lnTo>
                  <a:lnTo>
                    <a:pt x="346123" y="132864"/>
                  </a:lnTo>
                  <a:lnTo>
                    <a:pt x="352425" y="180975"/>
                  </a:lnTo>
                  <a:lnTo>
                    <a:pt x="346123" y="229085"/>
                  </a:lnTo>
                  <a:lnTo>
                    <a:pt x="328342" y="272316"/>
                  </a:lnTo>
                  <a:lnTo>
                    <a:pt x="300767" y="308943"/>
                  </a:lnTo>
                  <a:lnTo>
                    <a:pt x="265086" y="337241"/>
                  </a:lnTo>
                  <a:lnTo>
                    <a:pt x="222984" y="355485"/>
                  </a:lnTo>
                  <a:lnTo>
                    <a:pt x="176149" y="361950"/>
                  </a:lnTo>
                  <a:lnTo>
                    <a:pt x="129322" y="355485"/>
                  </a:lnTo>
                  <a:lnTo>
                    <a:pt x="87244" y="337241"/>
                  </a:lnTo>
                  <a:lnTo>
                    <a:pt x="51593" y="308943"/>
                  </a:lnTo>
                  <a:lnTo>
                    <a:pt x="24050" y="272316"/>
                  </a:lnTo>
                  <a:lnTo>
                    <a:pt x="6292" y="229085"/>
                  </a:lnTo>
                  <a:lnTo>
                    <a:pt x="0" y="180975"/>
                  </a:lnTo>
                  <a:close/>
                </a:path>
              </a:pathLst>
            </a:custGeom>
            <a:ln w="25411">
              <a:solidFill>
                <a:srgbClr val="FFFFFF"/>
              </a:solidFill>
            </a:ln>
          </p:spPr>
          <p:txBody>
            <a:bodyPr wrap="square" lIns="0" tIns="0" rIns="0" bIns="0" rtlCol="0"/>
            <a:lstStyle/>
            <a:p>
              <a:endParaRPr sz="1632" dirty="0"/>
            </a:p>
          </p:txBody>
        </p:sp>
        <p:sp>
          <p:nvSpPr>
            <p:cNvPr id="14" name="object 14"/>
            <p:cNvSpPr/>
            <p:nvPr/>
          </p:nvSpPr>
          <p:spPr>
            <a:xfrm>
              <a:off x="5243575" y="3224148"/>
              <a:ext cx="447675" cy="565107"/>
            </a:xfrm>
            <a:custGeom>
              <a:avLst/>
              <a:gdLst/>
              <a:ahLst/>
              <a:cxnLst/>
              <a:rect l="l" t="t" r="r" b="b"/>
              <a:pathLst>
                <a:path w="447675" h="438150">
                  <a:moveTo>
                    <a:pt x="223774" y="0"/>
                  </a:moveTo>
                  <a:lnTo>
                    <a:pt x="178680" y="4449"/>
                  </a:lnTo>
                  <a:lnTo>
                    <a:pt x="136677" y="17210"/>
                  </a:lnTo>
                  <a:lnTo>
                    <a:pt x="98666" y="37404"/>
                  </a:lnTo>
                  <a:lnTo>
                    <a:pt x="65547" y="64150"/>
                  </a:lnTo>
                  <a:lnTo>
                    <a:pt x="38221" y="96570"/>
                  </a:lnTo>
                  <a:lnTo>
                    <a:pt x="17587" y="133784"/>
                  </a:lnTo>
                  <a:lnTo>
                    <a:pt x="4546" y="174912"/>
                  </a:lnTo>
                  <a:lnTo>
                    <a:pt x="0" y="219075"/>
                  </a:lnTo>
                  <a:lnTo>
                    <a:pt x="4546" y="263201"/>
                  </a:lnTo>
                  <a:lnTo>
                    <a:pt x="17587" y="304311"/>
                  </a:lnTo>
                  <a:lnTo>
                    <a:pt x="38221" y="341523"/>
                  </a:lnTo>
                  <a:lnTo>
                    <a:pt x="65547" y="373951"/>
                  </a:lnTo>
                  <a:lnTo>
                    <a:pt x="98666" y="400712"/>
                  </a:lnTo>
                  <a:lnTo>
                    <a:pt x="136677" y="420921"/>
                  </a:lnTo>
                  <a:lnTo>
                    <a:pt x="178680" y="433695"/>
                  </a:lnTo>
                  <a:lnTo>
                    <a:pt x="223774" y="438150"/>
                  </a:lnTo>
                  <a:lnTo>
                    <a:pt x="268873" y="433695"/>
                  </a:lnTo>
                  <a:lnTo>
                    <a:pt x="310890" y="420921"/>
                  </a:lnTo>
                  <a:lnTo>
                    <a:pt x="348921" y="400712"/>
                  </a:lnTo>
                  <a:lnTo>
                    <a:pt x="382063" y="373951"/>
                  </a:lnTo>
                  <a:lnTo>
                    <a:pt x="409413" y="341523"/>
                  </a:lnTo>
                  <a:lnTo>
                    <a:pt x="430067" y="304311"/>
                  </a:lnTo>
                  <a:lnTo>
                    <a:pt x="443122" y="263201"/>
                  </a:lnTo>
                  <a:lnTo>
                    <a:pt x="447675" y="219075"/>
                  </a:lnTo>
                  <a:lnTo>
                    <a:pt x="443122" y="174912"/>
                  </a:lnTo>
                  <a:lnTo>
                    <a:pt x="430067" y="133784"/>
                  </a:lnTo>
                  <a:lnTo>
                    <a:pt x="409413" y="96570"/>
                  </a:lnTo>
                  <a:lnTo>
                    <a:pt x="382063" y="64150"/>
                  </a:lnTo>
                  <a:lnTo>
                    <a:pt x="348921" y="37404"/>
                  </a:lnTo>
                  <a:lnTo>
                    <a:pt x="310890" y="17210"/>
                  </a:lnTo>
                  <a:lnTo>
                    <a:pt x="268873" y="4449"/>
                  </a:lnTo>
                  <a:lnTo>
                    <a:pt x="223774" y="0"/>
                  </a:lnTo>
                  <a:close/>
                </a:path>
              </a:pathLst>
            </a:custGeom>
            <a:solidFill>
              <a:srgbClr val="85BB24"/>
            </a:solidFill>
          </p:spPr>
          <p:txBody>
            <a:bodyPr wrap="square" lIns="0" tIns="0" rIns="0" bIns="0" rtlCol="0"/>
            <a:lstStyle/>
            <a:p>
              <a:endParaRPr sz="1632" dirty="0"/>
            </a:p>
          </p:txBody>
        </p:sp>
        <p:sp>
          <p:nvSpPr>
            <p:cNvPr id="15" name="object 15"/>
            <p:cNvSpPr/>
            <p:nvPr/>
          </p:nvSpPr>
          <p:spPr>
            <a:xfrm>
              <a:off x="5243575" y="3224149"/>
              <a:ext cx="447675" cy="438150"/>
            </a:xfrm>
            <a:custGeom>
              <a:avLst/>
              <a:gdLst/>
              <a:ahLst/>
              <a:cxnLst/>
              <a:rect l="l" t="t" r="r" b="b"/>
              <a:pathLst>
                <a:path w="447675" h="438150">
                  <a:moveTo>
                    <a:pt x="0" y="219075"/>
                  </a:moveTo>
                  <a:lnTo>
                    <a:pt x="4546" y="174912"/>
                  </a:lnTo>
                  <a:lnTo>
                    <a:pt x="17587" y="133784"/>
                  </a:lnTo>
                  <a:lnTo>
                    <a:pt x="38221" y="96570"/>
                  </a:lnTo>
                  <a:lnTo>
                    <a:pt x="65547" y="64150"/>
                  </a:lnTo>
                  <a:lnTo>
                    <a:pt x="98666" y="37404"/>
                  </a:lnTo>
                  <a:lnTo>
                    <a:pt x="136677" y="17210"/>
                  </a:lnTo>
                  <a:lnTo>
                    <a:pt x="178680" y="4449"/>
                  </a:lnTo>
                  <a:lnTo>
                    <a:pt x="223774" y="0"/>
                  </a:lnTo>
                  <a:lnTo>
                    <a:pt x="268873" y="4449"/>
                  </a:lnTo>
                  <a:lnTo>
                    <a:pt x="310890" y="17210"/>
                  </a:lnTo>
                  <a:lnTo>
                    <a:pt x="348921" y="37404"/>
                  </a:lnTo>
                  <a:lnTo>
                    <a:pt x="382063" y="64150"/>
                  </a:lnTo>
                  <a:lnTo>
                    <a:pt x="409413" y="96570"/>
                  </a:lnTo>
                  <a:lnTo>
                    <a:pt x="430067" y="133784"/>
                  </a:lnTo>
                  <a:lnTo>
                    <a:pt x="443122" y="174912"/>
                  </a:lnTo>
                  <a:lnTo>
                    <a:pt x="447675" y="219075"/>
                  </a:lnTo>
                  <a:lnTo>
                    <a:pt x="443122" y="263201"/>
                  </a:lnTo>
                  <a:lnTo>
                    <a:pt x="430067" y="304311"/>
                  </a:lnTo>
                  <a:lnTo>
                    <a:pt x="409413" y="341523"/>
                  </a:lnTo>
                  <a:lnTo>
                    <a:pt x="382063" y="373951"/>
                  </a:lnTo>
                  <a:lnTo>
                    <a:pt x="348921" y="400712"/>
                  </a:lnTo>
                  <a:lnTo>
                    <a:pt x="310890" y="420921"/>
                  </a:lnTo>
                  <a:lnTo>
                    <a:pt x="268873" y="433695"/>
                  </a:lnTo>
                  <a:lnTo>
                    <a:pt x="223774" y="438150"/>
                  </a:lnTo>
                  <a:lnTo>
                    <a:pt x="178680" y="433695"/>
                  </a:lnTo>
                  <a:lnTo>
                    <a:pt x="136677" y="420921"/>
                  </a:lnTo>
                  <a:lnTo>
                    <a:pt x="98666" y="400712"/>
                  </a:lnTo>
                  <a:lnTo>
                    <a:pt x="65547" y="373951"/>
                  </a:lnTo>
                  <a:lnTo>
                    <a:pt x="38221" y="341523"/>
                  </a:lnTo>
                  <a:lnTo>
                    <a:pt x="17587" y="304311"/>
                  </a:lnTo>
                  <a:lnTo>
                    <a:pt x="4546" y="263201"/>
                  </a:lnTo>
                  <a:lnTo>
                    <a:pt x="0" y="219075"/>
                  </a:lnTo>
                  <a:close/>
                </a:path>
              </a:pathLst>
            </a:custGeom>
            <a:ln w="25411">
              <a:solidFill>
                <a:srgbClr val="FFFFFF"/>
              </a:solidFill>
            </a:ln>
          </p:spPr>
          <p:txBody>
            <a:bodyPr wrap="square" lIns="0" tIns="0" rIns="0" bIns="0" rtlCol="0"/>
            <a:lstStyle/>
            <a:p>
              <a:endParaRPr sz="1632" dirty="0"/>
            </a:p>
          </p:txBody>
        </p:sp>
        <p:sp>
          <p:nvSpPr>
            <p:cNvPr id="16" name="object 16"/>
            <p:cNvSpPr/>
            <p:nvPr/>
          </p:nvSpPr>
          <p:spPr>
            <a:xfrm>
              <a:off x="638174" y="4595748"/>
              <a:ext cx="1476378" cy="1105810"/>
            </a:xfrm>
            <a:prstGeom prst="rect">
              <a:avLst/>
            </a:prstGeom>
            <a:blipFill>
              <a:blip r:embed="rId4" cstate="print"/>
              <a:stretch>
                <a:fillRect/>
              </a:stretch>
            </a:blipFill>
          </p:spPr>
          <p:txBody>
            <a:bodyPr wrap="square" lIns="0" tIns="0" rIns="0" bIns="0" rtlCol="0"/>
            <a:lstStyle/>
            <a:p>
              <a:endParaRPr sz="1632" dirty="0"/>
            </a:p>
          </p:txBody>
        </p:sp>
        <p:sp>
          <p:nvSpPr>
            <p:cNvPr id="17" name="object 17"/>
            <p:cNvSpPr/>
            <p:nvPr/>
          </p:nvSpPr>
          <p:spPr>
            <a:xfrm>
              <a:off x="1529623" y="3281023"/>
              <a:ext cx="1546954" cy="1109874"/>
            </a:xfrm>
            <a:prstGeom prst="rect">
              <a:avLst/>
            </a:prstGeom>
            <a:blipFill>
              <a:blip r:embed="rId5" cstate="print"/>
              <a:stretch>
                <a:fillRect/>
              </a:stretch>
            </a:blipFill>
          </p:spPr>
          <p:txBody>
            <a:bodyPr wrap="square" lIns="0" tIns="0" rIns="0" bIns="0" rtlCol="0"/>
            <a:lstStyle/>
            <a:p>
              <a:endParaRPr sz="1632" dirty="0"/>
            </a:p>
          </p:txBody>
        </p:sp>
        <p:sp>
          <p:nvSpPr>
            <p:cNvPr id="18" name="object 18"/>
            <p:cNvSpPr/>
            <p:nvPr/>
          </p:nvSpPr>
          <p:spPr>
            <a:xfrm>
              <a:off x="3225038" y="2387533"/>
              <a:ext cx="1685925" cy="1189354"/>
            </a:xfrm>
            <a:prstGeom prst="rect">
              <a:avLst/>
            </a:prstGeom>
            <a:blipFill>
              <a:blip r:embed="rId6" cstate="print"/>
              <a:stretch>
                <a:fillRect/>
              </a:stretch>
            </a:blipFill>
          </p:spPr>
          <p:txBody>
            <a:bodyPr wrap="square" lIns="0" tIns="0" rIns="0" bIns="0" rtlCol="0"/>
            <a:lstStyle/>
            <a:p>
              <a:endParaRPr sz="1632" dirty="0"/>
            </a:p>
          </p:txBody>
        </p:sp>
        <p:sp>
          <p:nvSpPr>
            <p:cNvPr id="19" name="object 19"/>
            <p:cNvSpPr/>
            <p:nvPr/>
          </p:nvSpPr>
          <p:spPr>
            <a:xfrm>
              <a:off x="582155" y="1904999"/>
              <a:ext cx="6569709" cy="4819650"/>
            </a:xfrm>
            <a:custGeom>
              <a:avLst/>
              <a:gdLst/>
              <a:ahLst/>
              <a:cxnLst/>
              <a:rect l="l" t="t" r="r" b="b"/>
              <a:pathLst>
                <a:path w="6569709" h="4819650">
                  <a:moveTo>
                    <a:pt x="6569088" y="4762716"/>
                  </a:moveTo>
                  <a:lnTo>
                    <a:pt x="6454915" y="4705197"/>
                  </a:lnTo>
                  <a:lnTo>
                    <a:pt x="6454826" y="4743323"/>
                  </a:lnTo>
                  <a:lnTo>
                    <a:pt x="56134" y="4724285"/>
                  </a:lnTo>
                  <a:lnTo>
                    <a:pt x="76225" y="114388"/>
                  </a:lnTo>
                  <a:lnTo>
                    <a:pt x="114350" y="114554"/>
                  </a:lnTo>
                  <a:lnTo>
                    <a:pt x="104724" y="95123"/>
                  </a:lnTo>
                  <a:lnTo>
                    <a:pt x="57670" y="0"/>
                  </a:lnTo>
                  <a:lnTo>
                    <a:pt x="0" y="114046"/>
                  </a:lnTo>
                  <a:lnTo>
                    <a:pt x="38112" y="114223"/>
                  </a:lnTo>
                  <a:lnTo>
                    <a:pt x="17907" y="4748377"/>
                  </a:lnTo>
                  <a:lnTo>
                    <a:pt x="36944" y="4748466"/>
                  </a:lnTo>
                  <a:lnTo>
                    <a:pt x="36906" y="4762335"/>
                  </a:lnTo>
                  <a:lnTo>
                    <a:pt x="6454737" y="4781435"/>
                  </a:lnTo>
                  <a:lnTo>
                    <a:pt x="6454661" y="4819548"/>
                  </a:lnTo>
                  <a:lnTo>
                    <a:pt x="6531292" y="4781486"/>
                  </a:lnTo>
                  <a:lnTo>
                    <a:pt x="6569088" y="4762716"/>
                  </a:lnTo>
                  <a:close/>
                </a:path>
              </a:pathLst>
            </a:custGeom>
            <a:solidFill>
              <a:srgbClr val="84BA1F"/>
            </a:solidFill>
          </p:spPr>
          <p:txBody>
            <a:bodyPr wrap="square" lIns="0" tIns="0" rIns="0" bIns="0" rtlCol="0"/>
            <a:lstStyle/>
            <a:p>
              <a:endParaRPr sz="1632" dirty="0"/>
            </a:p>
          </p:txBody>
        </p:sp>
      </p:grpSp>
      <p:sp>
        <p:nvSpPr>
          <p:cNvPr id="20" name="object 20"/>
          <p:cNvSpPr txBox="1"/>
          <p:nvPr/>
        </p:nvSpPr>
        <p:spPr>
          <a:xfrm>
            <a:off x="5196520" y="3598723"/>
            <a:ext cx="1069295" cy="271016"/>
          </a:xfrm>
          <a:prstGeom prst="rect">
            <a:avLst/>
          </a:prstGeom>
        </p:spPr>
        <p:txBody>
          <a:bodyPr vert="horz" wrap="square" lIns="0" tIns="14395" rIns="0" bIns="0" rtlCol="0">
            <a:spAutoFit/>
          </a:bodyPr>
          <a:lstStyle/>
          <a:p>
            <a:pPr marL="11516">
              <a:lnSpc>
                <a:spcPts val="993"/>
              </a:lnSpc>
              <a:spcBef>
                <a:spcPts val="113"/>
              </a:spcBef>
            </a:pPr>
            <a:r>
              <a:rPr sz="861" b="1" spc="18" dirty="0">
                <a:latin typeface="Verdana"/>
                <a:cs typeface="Verdana"/>
              </a:rPr>
              <a:t>Adapted</a:t>
            </a:r>
            <a:r>
              <a:rPr sz="861" b="1" spc="-27" dirty="0">
                <a:latin typeface="Verdana"/>
                <a:cs typeface="Verdana"/>
              </a:rPr>
              <a:t> </a:t>
            </a:r>
            <a:r>
              <a:rPr sz="861" b="1" dirty="0">
                <a:latin typeface="Verdana"/>
                <a:cs typeface="Verdana"/>
              </a:rPr>
              <a:t>floating</a:t>
            </a:r>
            <a:endParaRPr sz="861" dirty="0">
              <a:latin typeface="Verdana"/>
              <a:cs typeface="Verdana"/>
            </a:endParaRPr>
          </a:p>
          <a:p>
            <a:pPr marL="11516">
              <a:lnSpc>
                <a:spcPts val="993"/>
              </a:lnSpc>
            </a:pPr>
            <a:r>
              <a:rPr sz="861" b="1" spc="5" dirty="0">
                <a:latin typeface="Verdana"/>
                <a:cs typeface="Verdana"/>
              </a:rPr>
              <a:t>barge</a:t>
            </a:r>
            <a:endParaRPr sz="861" dirty="0">
              <a:latin typeface="Verdana"/>
              <a:cs typeface="Verdana"/>
            </a:endParaRPr>
          </a:p>
        </p:txBody>
      </p:sp>
      <p:sp>
        <p:nvSpPr>
          <p:cNvPr id="21" name="object 21"/>
          <p:cNvSpPr txBox="1"/>
          <p:nvPr/>
        </p:nvSpPr>
        <p:spPr>
          <a:xfrm>
            <a:off x="7238812" y="3022001"/>
            <a:ext cx="1224294" cy="271016"/>
          </a:xfrm>
          <a:prstGeom prst="rect">
            <a:avLst/>
          </a:prstGeom>
        </p:spPr>
        <p:txBody>
          <a:bodyPr vert="horz" wrap="square" lIns="0" tIns="14395" rIns="0" bIns="0" rtlCol="0">
            <a:spAutoFit/>
          </a:bodyPr>
          <a:lstStyle/>
          <a:p>
            <a:pPr marL="11516">
              <a:lnSpc>
                <a:spcPts val="993"/>
              </a:lnSpc>
              <a:spcBef>
                <a:spcPts val="113"/>
              </a:spcBef>
            </a:pPr>
            <a:r>
              <a:rPr sz="861" b="1" spc="9" dirty="0">
                <a:latin typeface="Verdana"/>
                <a:cs typeface="Verdana"/>
              </a:rPr>
              <a:t>Smart</a:t>
            </a:r>
            <a:r>
              <a:rPr sz="861" b="1" spc="54" dirty="0">
                <a:latin typeface="Verdana"/>
                <a:cs typeface="Verdana"/>
              </a:rPr>
              <a:t> </a:t>
            </a:r>
            <a:r>
              <a:rPr sz="861" b="1" dirty="0">
                <a:latin typeface="Verdana"/>
                <a:cs typeface="Verdana"/>
              </a:rPr>
              <a:t>floating</a:t>
            </a:r>
            <a:endParaRPr sz="861" dirty="0">
              <a:latin typeface="Verdana"/>
              <a:cs typeface="Verdana"/>
            </a:endParaRPr>
          </a:p>
          <a:p>
            <a:pPr marL="11516">
              <a:lnSpc>
                <a:spcPts val="993"/>
              </a:lnSpc>
            </a:pPr>
            <a:r>
              <a:rPr sz="861" b="1" spc="5" dirty="0">
                <a:latin typeface="Verdana"/>
                <a:cs typeface="Verdana"/>
              </a:rPr>
              <a:t>farms</a:t>
            </a:r>
            <a:endParaRPr sz="861" dirty="0">
              <a:latin typeface="Verdana"/>
              <a:cs typeface="Verdana"/>
            </a:endParaRPr>
          </a:p>
        </p:txBody>
      </p:sp>
      <p:sp>
        <p:nvSpPr>
          <p:cNvPr id="22" name="object 22"/>
          <p:cNvSpPr txBox="1"/>
          <p:nvPr/>
        </p:nvSpPr>
        <p:spPr>
          <a:xfrm>
            <a:off x="2491918" y="5502422"/>
            <a:ext cx="2112679" cy="437600"/>
          </a:xfrm>
          <a:prstGeom prst="rect">
            <a:avLst/>
          </a:prstGeom>
        </p:spPr>
        <p:txBody>
          <a:bodyPr vert="horz" wrap="square" lIns="0" tIns="14395" rIns="0" bIns="0" rtlCol="0">
            <a:spAutoFit/>
          </a:bodyPr>
          <a:lstStyle/>
          <a:p>
            <a:pPr marL="97889" indent="-86949">
              <a:spcBef>
                <a:spcPts val="113"/>
              </a:spcBef>
              <a:buFont typeface="Arial"/>
              <a:buChar char="•"/>
              <a:tabLst>
                <a:tab pos="98465" algn="l"/>
              </a:tabLst>
            </a:pPr>
            <a:r>
              <a:rPr sz="861" spc="18" dirty="0">
                <a:latin typeface="Verdana"/>
                <a:cs typeface="Verdana"/>
              </a:rPr>
              <a:t>Most </a:t>
            </a:r>
            <a:r>
              <a:rPr sz="861" dirty="0">
                <a:latin typeface="Verdana"/>
                <a:cs typeface="Verdana"/>
              </a:rPr>
              <a:t>existing</a:t>
            </a:r>
            <a:r>
              <a:rPr sz="861" spc="159" dirty="0">
                <a:latin typeface="Verdana"/>
                <a:cs typeface="Verdana"/>
              </a:rPr>
              <a:t> </a:t>
            </a:r>
            <a:r>
              <a:rPr sz="861" spc="-14" dirty="0">
                <a:latin typeface="Verdana"/>
                <a:cs typeface="Verdana"/>
              </a:rPr>
              <a:t>farms</a:t>
            </a:r>
            <a:endParaRPr sz="861" dirty="0">
              <a:latin typeface="Verdana"/>
              <a:cs typeface="Verdana"/>
            </a:endParaRPr>
          </a:p>
          <a:p>
            <a:pPr marL="97889" indent="-86949">
              <a:spcBef>
                <a:spcPts val="59"/>
              </a:spcBef>
              <a:buFont typeface="Arial"/>
              <a:buChar char="•"/>
              <a:tabLst>
                <a:tab pos="98465" algn="l"/>
              </a:tabLst>
            </a:pPr>
            <a:r>
              <a:rPr sz="861" spc="-5" dirty="0">
                <a:latin typeface="Verdana"/>
                <a:cs typeface="Verdana"/>
              </a:rPr>
              <a:t>Vulnerable </a:t>
            </a:r>
            <a:r>
              <a:rPr sz="861" spc="41" dirty="0">
                <a:latin typeface="Verdana"/>
                <a:cs typeface="Verdana"/>
              </a:rPr>
              <a:t>to </a:t>
            </a:r>
            <a:r>
              <a:rPr sz="861" spc="9" dirty="0">
                <a:latin typeface="Verdana"/>
                <a:cs typeface="Verdana"/>
              </a:rPr>
              <a:t>adverse</a:t>
            </a:r>
            <a:r>
              <a:rPr sz="861" spc="18" dirty="0">
                <a:latin typeface="Verdana"/>
                <a:cs typeface="Verdana"/>
              </a:rPr>
              <a:t> </a:t>
            </a:r>
            <a:r>
              <a:rPr sz="861" spc="-9" dirty="0">
                <a:latin typeface="Verdana"/>
                <a:cs typeface="Verdana"/>
              </a:rPr>
              <a:t>environment</a:t>
            </a:r>
            <a:endParaRPr sz="861" dirty="0">
              <a:latin typeface="Verdana"/>
              <a:cs typeface="Verdana"/>
            </a:endParaRPr>
          </a:p>
          <a:p>
            <a:pPr marL="97889" indent="-86949">
              <a:spcBef>
                <a:spcPts val="54"/>
              </a:spcBef>
              <a:buFont typeface="Arial"/>
              <a:buChar char="•"/>
              <a:tabLst>
                <a:tab pos="98465" algn="l"/>
              </a:tabLst>
            </a:pPr>
            <a:r>
              <a:rPr sz="861" spc="-14" dirty="0">
                <a:latin typeface="Verdana"/>
                <a:cs typeface="Verdana"/>
              </a:rPr>
              <a:t>No </a:t>
            </a:r>
            <a:r>
              <a:rPr sz="861" spc="23" dirty="0">
                <a:latin typeface="Verdana"/>
                <a:cs typeface="Verdana"/>
              </a:rPr>
              <a:t>control over </a:t>
            </a:r>
            <a:r>
              <a:rPr sz="861" spc="9" dirty="0">
                <a:latin typeface="Verdana"/>
                <a:cs typeface="Verdana"/>
              </a:rPr>
              <a:t>disease</a:t>
            </a:r>
            <a:r>
              <a:rPr sz="861" spc="-122" dirty="0">
                <a:latin typeface="Verdana"/>
                <a:cs typeface="Verdana"/>
              </a:rPr>
              <a:t> </a:t>
            </a:r>
            <a:r>
              <a:rPr sz="861" spc="9" dirty="0">
                <a:latin typeface="Verdana"/>
                <a:cs typeface="Verdana"/>
              </a:rPr>
              <a:t>spread</a:t>
            </a:r>
            <a:endParaRPr sz="861" dirty="0">
              <a:latin typeface="Verdana"/>
              <a:cs typeface="Verdana"/>
            </a:endParaRPr>
          </a:p>
        </p:txBody>
      </p:sp>
      <p:sp>
        <p:nvSpPr>
          <p:cNvPr id="23" name="object 23"/>
          <p:cNvSpPr txBox="1"/>
          <p:nvPr/>
        </p:nvSpPr>
        <p:spPr>
          <a:xfrm>
            <a:off x="7470212" y="3524364"/>
            <a:ext cx="1345688" cy="728192"/>
          </a:xfrm>
          <a:prstGeom prst="rect">
            <a:avLst/>
          </a:prstGeom>
        </p:spPr>
        <p:txBody>
          <a:bodyPr vert="horz" wrap="square" lIns="0" tIns="14395" rIns="0" bIns="0" rtlCol="0">
            <a:spAutoFit/>
          </a:bodyPr>
          <a:lstStyle/>
          <a:p>
            <a:pPr marL="97889" indent="-86373">
              <a:spcBef>
                <a:spcPts val="113"/>
              </a:spcBef>
              <a:buFont typeface="Arial"/>
              <a:buChar char="•"/>
              <a:tabLst>
                <a:tab pos="97889" algn="l"/>
              </a:tabLst>
            </a:pPr>
            <a:r>
              <a:rPr sz="861" spc="5" dirty="0">
                <a:latin typeface="Verdana"/>
                <a:cs typeface="Verdana"/>
              </a:rPr>
              <a:t>Purpose-built</a:t>
            </a:r>
            <a:r>
              <a:rPr sz="861" spc="195" dirty="0">
                <a:latin typeface="Verdana"/>
                <a:cs typeface="Verdana"/>
              </a:rPr>
              <a:t> </a:t>
            </a:r>
            <a:r>
              <a:rPr sz="861" spc="9" dirty="0">
                <a:latin typeface="Verdana"/>
                <a:cs typeface="Verdana"/>
              </a:rPr>
              <a:t>floating</a:t>
            </a:r>
            <a:endParaRPr sz="861" dirty="0">
              <a:latin typeface="Verdana"/>
              <a:cs typeface="Verdana"/>
            </a:endParaRPr>
          </a:p>
          <a:p>
            <a:pPr marL="97889">
              <a:spcBef>
                <a:spcPts val="59"/>
              </a:spcBef>
            </a:pPr>
            <a:r>
              <a:rPr sz="861" spc="18" dirty="0">
                <a:latin typeface="Verdana"/>
                <a:cs typeface="Verdana"/>
              </a:rPr>
              <a:t>structure</a:t>
            </a:r>
            <a:endParaRPr sz="861" dirty="0">
              <a:latin typeface="Verdana"/>
              <a:cs typeface="Verdana"/>
            </a:endParaRPr>
          </a:p>
          <a:p>
            <a:pPr marL="97889" indent="-86373">
              <a:spcBef>
                <a:spcPts val="54"/>
              </a:spcBef>
              <a:buFont typeface="Arial"/>
              <a:buChar char="•"/>
              <a:tabLst>
                <a:tab pos="97889" algn="l"/>
              </a:tabLst>
            </a:pPr>
            <a:r>
              <a:rPr sz="861" spc="-18" dirty="0">
                <a:latin typeface="Verdana"/>
                <a:cs typeface="Verdana"/>
              </a:rPr>
              <a:t>Highly</a:t>
            </a:r>
            <a:r>
              <a:rPr sz="861" spc="245" dirty="0">
                <a:latin typeface="Verdana"/>
                <a:cs typeface="Verdana"/>
              </a:rPr>
              <a:t> </a:t>
            </a:r>
            <a:r>
              <a:rPr sz="861" spc="14" dirty="0">
                <a:latin typeface="Verdana"/>
                <a:cs typeface="Verdana"/>
              </a:rPr>
              <a:t>automated</a:t>
            </a:r>
            <a:endParaRPr sz="861" dirty="0">
              <a:latin typeface="Verdana"/>
              <a:cs typeface="Verdana"/>
            </a:endParaRPr>
          </a:p>
          <a:p>
            <a:pPr marL="97889" indent="-86373">
              <a:spcBef>
                <a:spcPts val="54"/>
              </a:spcBef>
              <a:buFont typeface="Arial"/>
              <a:buChar char="•"/>
              <a:tabLst>
                <a:tab pos="97889" algn="l"/>
              </a:tabLst>
            </a:pPr>
            <a:r>
              <a:rPr sz="861" spc="5" dirty="0">
                <a:latin typeface="Verdana"/>
                <a:cs typeface="Verdana"/>
              </a:rPr>
              <a:t>More</a:t>
            </a:r>
            <a:r>
              <a:rPr sz="861" spc="103" dirty="0">
                <a:latin typeface="Verdana"/>
                <a:cs typeface="Verdana"/>
              </a:rPr>
              <a:t> </a:t>
            </a:r>
            <a:r>
              <a:rPr sz="861" spc="5" dirty="0">
                <a:latin typeface="Verdana"/>
                <a:cs typeface="Verdana"/>
              </a:rPr>
              <a:t>sustainability</a:t>
            </a:r>
            <a:endParaRPr sz="861" dirty="0">
              <a:latin typeface="Verdana"/>
              <a:cs typeface="Verdana"/>
            </a:endParaRPr>
          </a:p>
          <a:p>
            <a:pPr marL="97889">
              <a:spcBef>
                <a:spcPts val="59"/>
              </a:spcBef>
            </a:pPr>
            <a:r>
              <a:rPr sz="861" spc="18" dirty="0">
                <a:latin typeface="Verdana"/>
                <a:cs typeface="Verdana"/>
              </a:rPr>
              <a:t>features</a:t>
            </a:r>
            <a:endParaRPr sz="861" dirty="0">
              <a:latin typeface="Verdana"/>
              <a:cs typeface="Verdana"/>
            </a:endParaRPr>
          </a:p>
        </p:txBody>
      </p:sp>
      <p:sp>
        <p:nvSpPr>
          <p:cNvPr id="24" name="object 24"/>
          <p:cNvSpPr txBox="1"/>
          <p:nvPr/>
        </p:nvSpPr>
        <p:spPr>
          <a:xfrm>
            <a:off x="3949325" y="4000668"/>
            <a:ext cx="2501356" cy="1095729"/>
          </a:xfrm>
          <a:prstGeom prst="rect">
            <a:avLst/>
          </a:prstGeom>
        </p:spPr>
        <p:txBody>
          <a:bodyPr vert="horz" wrap="square" lIns="0" tIns="14395" rIns="0" bIns="0" rtlCol="0">
            <a:spAutoFit/>
          </a:bodyPr>
          <a:lstStyle/>
          <a:p>
            <a:pPr marL="1438969" indent="-86949">
              <a:spcBef>
                <a:spcPts val="113"/>
              </a:spcBef>
              <a:buFont typeface="Arial"/>
              <a:buChar char="•"/>
              <a:tabLst>
                <a:tab pos="1438969" algn="l"/>
              </a:tabLst>
            </a:pPr>
            <a:r>
              <a:rPr sz="861" spc="-9" dirty="0">
                <a:latin typeface="Verdana"/>
                <a:cs typeface="Verdana"/>
              </a:rPr>
              <a:t>Improved</a:t>
            </a:r>
            <a:r>
              <a:rPr sz="861" spc="254" dirty="0">
                <a:latin typeface="Verdana"/>
                <a:cs typeface="Verdana"/>
              </a:rPr>
              <a:t> </a:t>
            </a:r>
            <a:r>
              <a:rPr sz="861" spc="9" dirty="0">
                <a:latin typeface="Verdana"/>
                <a:cs typeface="Verdana"/>
              </a:rPr>
              <a:t>stability</a:t>
            </a:r>
            <a:endParaRPr sz="861" dirty="0">
              <a:latin typeface="Verdana"/>
              <a:cs typeface="Verdana"/>
            </a:endParaRPr>
          </a:p>
          <a:p>
            <a:pPr marL="47793" marR="87524" indent="1391176">
              <a:lnSpc>
                <a:spcPct val="99600"/>
              </a:lnSpc>
              <a:spcBef>
                <a:spcPts val="63"/>
              </a:spcBef>
              <a:tabLst>
                <a:tab pos="1438393" algn="l"/>
              </a:tabLst>
            </a:pPr>
            <a:r>
              <a:rPr sz="861" spc="41" dirty="0">
                <a:latin typeface="Verdana"/>
                <a:cs typeface="Verdana"/>
              </a:rPr>
              <a:t>to </a:t>
            </a:r>
            <a:r>
              <a:rPr sz="861" dirty="0">
                <a:latin typeface="Verdana"/>
                <a:cs typeface="Verdana"/>
              </a:rPr>
              <a:t>support large-  </a:t>
            </a:r>
            <a:r>
              <a:rPr sz="861" b="1" spc="-9" dirty="0">
                <a:latin typeface="Verdana"/>
                <a:cs typeface="Verdana"/>
              </a:rPr>
              <a:t>Tanks</a:t>
            </a:r>
            <a:r>
              <a:rPr sz="861" b="1" spc="213" dirty="0">
                <a:latin typeface="Verdana"/>
                <a:cs typeface="Verdana"/>
              </a:rPr>
              <a:t> </a:t>
            </a:r>
            <a:r>
              <a:rPr sz="861" b="1" spc="18" dirty="0">
                <a:latin typeface="Verdana"/>
                <a:cs typeface="Verdana"/>
              </a:rPr>
              <a:t>on</a:t>
            </a:r>
            <a:r>
              <a:rPr sz="861" b="1" spc="41" dirty="0">
                <a:latin typeface="Verdana"/>
                <a:cs typeface="Verdana"/>
              </a:rPr>
              <a:t> </a:t>
            </a:r>
            <a:r>
              <a:rPr sz="861" b="1" spc="9" dirty="0">
                <a:latin typeface="Verdana"/>
                <a:cs typeface="Verdana"/>
              </a:rPr>
              <a:t>wooden	</a:t>
            </a:r>
            <a:r>
              <a:rPr sz="861" spc="23" dirty="0">
                <a:latin typeface="Verdana"/>
                <a:cs typeface="Verdana"/>
              </a:rPr>
              <a:t>scale </a:t>
            </a:r>
            <a:r>
              <a:rPr sz="861" spc="14" dirty="0">
                <a:latin typeface="Verdana"/>
                <a:cs typeface="Verdana"/>
              </a:rPr>
              <a:t>production  </a:t>
            </a:r>
            <a:r>
              <a:rPr sz="861" b="1" spc="5" dirty="0">
                <a:latin typeface="Verdana"/>
                <a:cs typeface="Verdana"/>
              </a:rPr>
              <a:t>platform</a:t>
            </a:r>
            <a:endParaRPr sz="861" dirty="0">
              <a:latin typeface="Verdana"/>
              <a:cs typeface="Verdana"/>
            </a:endParaRPr>
          </a:p>
          <a:p>
            <a:pPr marL="97889" indent="-86949">
              <a:spcBef>
                <a:spcPts val="884"/>
              </a:spcBef>
              <a:buFont typeface="Arial"/>
              <a:buChar char="•"/>
              <a:tabLst>
                <a:tab pos="98465" algn="l"/>
              </a:tabLst>
            </a:pPr>
            <a:r>
              <a:rPr sz="861" spc="-9" dirty="0">
                <a:latin typeface="Verdana"/>
                <a:cs typeface="Verdana"/>
              </a:rPr>
              <a:t>Improved</a:t>
            </a:r>
            <a:r>
              <a:rPr sz="861" spc="236" dirty="0">
                <a:latin typeface="Verdana"/>
                <a:cs typeface="Verdana"/>
              </a:rPr>
              <a:t> </a:t>
            </a:r>
            <a:r>
              <a:rPr sz="861" spc="5" dirty="0">
                <a:latin typeface="Verdana"/>
                <a:cs typeface="Verdana"/>
              </a:rPr>
              <a:t>resilience</a:t>
            </a:r>
            <a:endParaRPr sz="861" dirty="0">
              <a:latin typeface="Verdana"/>
              <a:cs typeface="Verdana"/>
            </a:endParaRPr>
          </a:p>
          <a:p>
            <a:pPr marL="97889" indent="-86949">
              <a:spcBef>
                <a:spcPts val="59"/>
              </a:spcBef>
              <a:buFont typeface="Arial"/>
              <a:buChar char="•"/>
              <a:tabLst>
                <a:tab pos="98465" algn="l"/>
              </a:tabLst>
            </a:pPr>
            <a:r>
              <a:rPr sz="861" spc="18" dirty="0">
                <a:latin typeface="Verdana"/>
                <a:cs typeface="Verdana"/>
              </a:rPr>
              <a:t>Structure </a:t>
            </a:r>
            <a:r>
              <a:rPr sz="861" spc="-5" dirty="0">
                <a:latin typeface="Verdana"/>
                <a:cs typeface="Verdana"/>
              </a:rPr>
              <a:t>unable</a:t>
            </a:r>
            <a:r>
              <a:rPr sz="861" spc="113" dirty="0">
                <a:latin typeface="Verdana"/>
                <a:cs typeface="Verdana"/>
              </a:rPr>
              <a:t> </a:t>
            </a:r>
            <a:r>
              <a:rPr sz="861" spc="41" dirty="0">
                <a:latin typeface="Verdana"/>
                <a:cs typeface="Verdana"/>
              </a:rPr>
              <a:t>to</a:t>
            </a:r>
            <a:endParaRPr sz="861" dirty="0">
              <a:latin typeface="Verdana"/>
              <a:cs typeface="Verdana"/>
            </a:endParaRPr>
          </a:p>
          <a:p>
            <a:pPr marL="97889">
              <a:spcBef>
                <a:spcPts val="54"/>
              </a:spcBef>
            </a:pPr>
            <a:r>
              <a:rPr sz="861" spc="5" dirty="0">
                <a:latin typeface="Verdana"/>
                <a:cs typeface="Verdana"/>
              </a:rPr>
              <a:t>support </a:t>
            </a:r>
            <a:r>
              <a:rPr sz="861" spc="-18" dirty="0">
                <a:latin typeface="Verdana"/>
                <a:cs typeface="Verdana"/>
              </a:rPr>
              <a:t>mec</a:t>
            </a:r>
            <a:r>
              <a:rPr sz="861" spc="-77" dirty="0">
                <a:latin typeface="Verdana"/>
                <a:cs typeface="Verdana"/>
              </a:rPr>
              <a:t> </a:t>
            </a:r>
            <a:r>
              <a:rPr sz="861" spc="9" dirty="0">
                <a:latin typeface="Verdana"/>
                <a:cs typeface="Verdana"/>
              </a:rPr>
              <a:t>hanisation</a:t>
            </a:r>
            <a:endParaRPr sz="861" dirty="0">
              <a:latin typeface="Verdana"/>
              <a:cs typeface="Verdana"/>
            </a:endParaRPr>
          </a:p>
        </p:txBody>
      </p:sp>
      <p:sp>
        <p:nvSpPr>
          <p:cNvPr id="25" name="object 25"/>
          <p:cNvSpPr txBox="1"/>
          <p:nvPr/>
        </p:nvSpPr>
        <p:spPr>
          <a:xfrm>
            <a:off x="1592165" y="1918900"/>
            <a:ext cx="144527" cy="677739"/>
          </a:xfrm>
          <a:prstGeom prst="rect">
            <a:avLst/>
          </a:prstGeom>
        </p:spPr>
        <p:txBody>
          <a:bodyPr vert="vert270" wrap="square" lIns="0" tIns="0" rIns="0" bIns="0" rtlCol="0">
            <a:spAutoFit/>
          </a:bodyPr>
          <a:lstStyle/>
          <a:p>
            <a:pPr marL="11516">
              <a:lnSpc>
                <a:spcPts val="1197"/>
              </a:lnSpc>
            </a:pPr>
            <a:r>
              <a:rPr sz="997" spc="-5" dirty="0">
                <a:latin typeface="Arial"/>
                <a:cs typeface="Arial"/>
              </a:rPr>
              <a:t>Productivity</a:t>
            </a:r>
            <a:endParaRPr sz="997" dirty="0">
              <a:latin typeface="Arial"/>
              <a:cs typeface="Arial"/>
            </a:endParaRPr>
          </a:p>
        </p:txBody>
      </p:sp>
      <p:sp>
        <p:nvSpPr>
          <p:cNvPr id="26" name="object 26"/>
          <p:cNvSpPr txBox="1"/>
          <p:nvPr/>
        </p:nvSpPr>
        <p:spPr>
          <a:xfrm>
            <a:off x="5579261" y="5100152"/>
            <a:ext cx="1977937" cy="316391"/>
          </a:xfrm>
          <a:prstGeom prst="rect">
            <a:avLst/>
          </a:prstGeom>
          <a:ln w="9529">
            <a:solidFill>
              <a:srgbClr val="85BB24"/>
            </a:solidFill>
          </a:ln>
        </p:spPr>
        <p:txBody>
          <a:bodyPr vert="horz" wrap="square" lIns="0" tIns="36852" rIns="0" bIns="0" rtlCol="0">
            <a:spAutoFit/>
          </a:bodyPr>
          <a:lstStyle/>
          <a:p>
            <a:pPr marL="267755" marR="214779" indent="-51824">
              <a:spcBef>
                <a:spcPts val="290"/>
              </a:spcBef>
            </a:pPr>
            <a:r>
              <a:rPr sz="907" i="1" spc="-50" dirty="0">
                <a:solidFill>
                  <a:srgbClr val="001F5F"/>
                </a:solidFill>
                <a:latin typeface="Arial"/>
                <a:cs typeface="Arial"/>
              </a:rPr>
              <a:t>Farming </a:t>
            </a:r>
            <a:r>
              <a:rPr sz="907" i="1" spc="-32" dirty="0">
                <a:solidFill>
                  <a:srgbClr val="001F5F"/>
                </a:solidFill>
                <a:latin typeface="Arial"/>
                <a:cs typeface="Arial"/>
              </a:rPr>
              <a:t>model </a:t>
            </a:r>
            <a:r>
              <a:rPr sz="907" i="1" spc="-18" dirty="0">
                <a:solidFill>
                  <a:srgbClr val="001F5F"/>
                </a:solidFill>
                <a:latin typeface="Arial"/>
                <a:cs typeface="Arial"/>
              </a:rPr>
              <a:t>of </a:t>
            </a:r>
            <a:r>
              <a:rPr sz="907" i="1" spc="-27" dirty="0">
                <a:solidFill>
                  <a:srgbClr val="001F5F"/>
                </a:solidFill>
                <a:latin typeface="Arial"/>
                <a:cs typeface="Arial"/>
              </a:rPr>
              <a:t>the </a:t>
            </a:r>
            <a:r>
              <a:rPr sz="907" i="1" spc="-23" dirty="0">
                <a:solidFill>
                  <a:srgbClr val="001F5F"/>
                </a:solidFill>
                <a:latin typeface="Arial"/>
                <a:cs typeface="Arial"/>
              </a:rPr>
              <a:t>future </a:t>
            </a:r>
            <a:r>
              <a:rPr sz="907" i="1" spc="-5" dirty="0">
                <a:solidFill>
                  <a:srgbClr val="001F5F"/>
                </a:solidFill>
                <a:latin typeface="Arial"/>
                <a:cs typeface="Arial"/>
              </a:rPr>
              <a:t>for  </a:t>
            </a:r>
            <a:r>
              <a:rPr sz="907" i="1" spc="-32" dirty="0">
                <a:solidFill>
                  <a:srgbClr val="001F5F"/>
                </a:solidFill>
                <a:latin typeface="Arial"/>
                <a:cs typeface="Arial"/>
              </a:rPr>
              <a:t>regional coastal/ </a:t>
            </a:r>
            <a:r>
              <a:rPr sz="907" i="1" spc="-27" dirty="0">
                <a:solidFill>
                  <a:srgbClr val="001F5F"/>
                </a:solidFill>
                <a:latin typeface="Arial"/>
                <a:cs typeface="Arial"/>
              </a:rPr>
              <a:t>inland</a:t>
            </a:r>
            <a:r>
              <a:rPr sz="907" i="1" spc="-9" dirty="0">
                <a:solidFill>
                  <a:srgbClr val="001F5F"/>
                </a:solidFill>
                <a:latin typeface="Arial"/>
                <a:cs typeface="Arial"/>
              </a:rPr>
              <a:t> </a:t>
            </a:r>
            <a:r>
              <a:rPr sz="907" i="1" spc="-68" dirty="0">
                <a:solidFill>
                  <a:srgbClr val="001F5F"/>
                </a:solidFill>
                <a:latin typeface="Arial"/>
                <a:cs typeface="Arial"/>
              </a:rPr>
              <a:t>areas</a:t>
            </a:r>
            <a:endParaRPr sz="907" dirty="0">
              <a:latin typeface="Arial"/>
              <a:cs typeface="Arial"/>
            </a:endParaRPr>
          </a:p>
        </p:txBody>
      </p:sp>
      <p:sp>
        <p:nvSpPr>
          <p:cNvPr id="28" name="object 28"/>
          <p:cNvSpPr/>
          <p:nvPr/>
        </p:nvSpPr>
        <p:spPr>
          <a:xfrm>
            <a:off x="7132269" y="1563348"/>
            <a:ext cx="2073152" cy="1372851"/>
          </a:xfrm>
          <a:custGeom>
            <a:avLst/>
            <a:gdLst/>
            <a:ahLst/>
            <a:cxnLst/>
            <a:rect l="l" t="t" r="r" b="b"/>
            <a:pathLst>
              <a:path w="1828800" h="1228725">
                <a:moveTo>
                  <a:pt x="0" y="1228686"/>
                </a:moveTo>
                <a:lnTo>
                  <a:pt x="1828800" y="1228686"/>
                </a:lnTo>
                <a:lnTo>
                  <a:pt x="1828800" y="0"/>
                </a:lnTo>
                <a:lnTo>
                  <a:pt x="0" y="0"/>
                </a:lnTo>
                <a:lnTo>
                  <a:pt x="0" y="1228686"/>
                </a:lnTo>
                <a:close/>
              </a:path>
            </a:pathLst>
          </a:custGeom>
          <a:ln w="38116">
            <a:solidFill>
              <a:srgbClr val="FFC000"/>
            </a:solidFill>
          </a:ln>
        </p:spPr>
        <p:txBody>
          <a:bodyPr wrap="square" lIns="0" tIns="0" rIns="0" bIns="0" rtlCol="0"/>
          <a:lstStyle/>
          <a:p>
            <a:endParaRPr sz="1632" dirty="0"/>
          </a:p>
        </p:txBody>
      </p:sp>
      <p:sp>
        <p:nvSpPr>
          <p:cNvPr id="29" name="object 29"/>
          <p:cNvSpPr/>
          <p:nvPr/>
        </p:nvSpPr>
        <p:spPr>
          <a:xfrm>
            <a:off x="7978563" y="2323428"/>
            <a:ext cx="1187744" cy="553383"/>
          </a:xfrm>
          <a:prstGeom prst="rect">
            <a:avLst/>
          </a:prstGeom>
          <a:blipFill>
            <a:blip r:embed="rId7" cstate="print"/>
            <a:stretch>
              <a:fillRect/>
            </a:stretch>
          </a:blipFill>
        </p:spPr>
        <p:txBody>
          <a:bodyPr wrap="square" lIns="0" tIns="0" rIns="0" bIns="0" rtlCol="0"/>
          <a:lstStyle/>
          <a:p>
            <a:endParaRPr sz="1632" dirty="0"/>
          </a:p>
        </p:txBody>
      </p:sp>
      <p:sp>
        <p:nvSpPr>
          <p:cNvPr id="30" name="object 30"/>
          <p:cNvSpPr/>
          <p:nvPr/>
        </p:nvSpPr>
        <p:spPr>
          <a:xfrm>
            <a:off x="7147145" y="1625687"/>
            <a:ext cx="1315962" cy="633123"/>
          </a:xfrm>
          <a:prstGeom prst="rect">
            <a:avLst/>
          </a:prstGeom>
          <a:blipFill>
            <a:blip r:embed="rId8" cstate="print"/>
            <a:stretch>
              <a:fillRect/>
            </a:stretch>
          </a:blipFill>
        </p:spPr>
        <p:txBody>
          <a:bodyPr wrap="square" lIns="0" tIns="0" rIns="0" bIns="0" rtlCol="0"/>
          <a:lstStyle/>
          <a:p>
            <a:endParaRPr sz="1632" dirty="0"/>
          </a:p>
        </p:txBody>
      </p:sp>
      <p:sp>
        <p:nvSpPr>
          <p:cNvPr id="31" name="object 31"/>
          <p:cNvSpPr/>
          <p:nvPr/>
        </p:nvSpPr>
        <p:spPr>
          <a:xfrm>
            <a:off x="8475324" y="1636459"/>
            <a:ext cx="637062" cy="138345"/>
          </a:xfrm>
          <a:prstGeom prst="rect">
            <a:avLst/>
          </a:prstGeom>
          <a:blipFill>
            <a:blip r:embed="rId9" cstate="print"/>
            <a:stretch>
              <a:fillRect/>
            </a:stretch>
          </a:blipFill>
        </p:spPr>
        <p:txBody>
          <a:bodyPr wrap="square" lIns="0" tIns="0" rIns="0" bIns="0" rtlCol="0"/>
          <a:lstStyle/>
          <a:p>
            <a:endParaRPr sz="1632" dirty="0"/>
          </a:p>
        </p:txBody>
      </p:sp>
      <p:sp>
        <p:nvSpPr>
          <p:cNvPr id="32" name="object 32"/>
          <p:cNvSpPr/>
          <p:nvPr/>
        </p:nvSpPr>
        <p:spPr>
          <a:xfrm>
            <a:off x="7103952" y="2711183"/>
            <a:ext cx="874610" cy="234130"/>
          </a:xfrm>
          <a:prstGeom prst="rect">
            <a:avLst/>
          </a:prstGeom>
          <a:blipFill>
            <a:blip r:embed="rId10" cstate="print"/>
            <a:stretch>
              <a:fillRect/>
            </a:stretch>
          </a:blipFill>
        </p:spPr>
        <p:txBody>
          <a:bodyPr wrap="square" lIns="0" tIns="0" rIns="0" bIns="0" rtlCol="0"/>
          <a:lstStyle/>
          <a:p>
            <a:endParaRPr sz="1632" dirty="0"/>
          </a:p>
        </p:txBody>
      </p:sp>
      <p:sp>
        <p:nvSpPr>
          <p:cNvPr id="33" name="object 33"/>
          <p:cNvSpPr txBox="1"/>
          <p:nvPr/>
        </p:nvSpPr>
        <p:spPr>
          <a:xfrm>
            <a:off x="1592164" y="6108237"/>
            <a:ext cx="7857910" cy="455909"/>
          </a:xfrm>
          <a:prstGeom prst="rect">
            <a:avLst/>
          </a:prstGeom>
        </p:spPr>
        <p:txBody>
          <a:bodyPr vert="horz" wrap="square" lIns="0" tIns="103647" rIns="0" bIns="0" rtlCol="0">
            <a:spAutoFit/>
          </a:bodyPr>
          <a:lstStyle/>
          <a:p>
            <a:pPr marR="4607" algn="r">
              <a:spcBef>
                <a:spcPts val="816"/>
              </a:spcBef>
            </a:pPr>
            <a:r>
              <a:rPr sz="997" spc="-9" dirty="0">
                <a:latin typeface="Arial"/>
                <a:cs typeface="Arial"/>
              </a:rPr>
              <a:t>Level </a:t>
            </a:r>
            <a:r>
              <a:rPr sz="997" spc="-5" dirty="0">
                <a:latin typeface="Arial"/>
                <a:cs typeface="Arial"/>
              </a:rPr>
              <a:t>of technology</a:t>
            </a:r>
            <a:r>
              <a:rPr sz="997" spc="-145" dirty="0">
                <a:latin typeface="Arial"/>
                <a:cs typeface="Arial"/>
              </a:rPr>
              <a:t> </a:t>
            </a:r>
            <a:r>
              <a:rPr sz="997" spc="-5" dirty="0">
                <a:latin typeface="Arial"/>
                <a:cs typeface="Arial"/>
              </a:rPr>
              <a:t>sophistication</a:t>
            </a:r>
            <a:endParaRPr sz="997" dirty="0">
              <a:latin typeface="Arial"/>
              <a:cs typeface="Arial"/>
            </a:endParaRPr>
          </a:p>
          <a:p>
            <a:pPr marL="11516">
              <a:spcBef>
                <a:spcPts val="444"/>
              </a:spcBef>
            </a:pPr>
            <a:r>
              <a:rPr sz="952" spc="32" dirty="0">
                <a:latin typeface="Arial" panose="020B0604020202020204" pitchFamily="34" charset="0"/>
                <a:cs typeface="Arial" panose="020B0604020202020204" pitchFamily="34" charset="0"/>
              </a:rPr>
              <a:t>Sourc</a:t>
            </a:r>
            <a:r>
              <a:rPr sz="952" spc="-118" dirty="0">
                <a:latin typeface="Arial" panose="020B0604020202020204" pitchFamily="34" charset="0"/>
                <a:cs typeface="Arial" panose="020B0604020202020204" pitchFamily="34" charset="0"/>
              </a:rPr>
              <a:t> </a:t>
            </a:r>
            <a:r>
              <a:rPr sz="952" spc="32" dirty="0">
                <a:latin typeface="Arial" panose="020B0604020202020204" pitchFamily="34" charset="0"/>
                <a:cs typeface="Arial" panose="020B0604020202020204" pitchFamily="34" charset="0"/>
              </a:rPr>
              <a:t>e:</a:t>
            </a:r>
            <a:r>
              <a:rPr sz="952" spc="-73" dirty="0">
                <a:latin typeface="Arial" panose="020B0604020202020204" pitchFamily="34" charset="0"/>
                <a:cs typeface="Arial" panose="020B0604020202020204" pitchFamily="34" charset="0"/>
              </a:rPr>
              <a:t> </a:t>
            </a:r>
            <a:r>
              <a:rPr sz="952" spc="14" dirty="0">
                <a:latin typeface="Arial" panose="020B0604020202020204" pitchFamily="34" charset="0"/>
                <a:cs typeface="Arial" panose="020B0604020202020204" pitchFamily="34" charset="0"/>
              </a:rPr>
              <a:t>A</a:t>
            </a:r>
            <a:r>
              <a:rPr sz="952" spc="-82" dirty="0">
                <a:latin typeface="Arial" panose="020B0604020202020204" pitchFamily="34" charset="0"/>
                <a:cs typeface="Arial" panose="020B0604020202020204" pitchFamily="34" charset="0"/>
              </a:rPr>
              <a:t> </a:t>
            </a:r>
            <a:r>
              <a:rPr sz="952" spc="14" dirty="0">
                <a:latin typeface="Arial" panose="020B0604020202020204" pitchFamily="34" charset="0"/>
                <a:cs typeface="Arial" panose="020B0604020202020204" pitchFamily="34" charset="0"/>
              </a:rPr>
              <a:t>dapted</a:t>
            </a:r>
            <a:r>
              <a:rPr sz="952" spc="-32" dirty="0">
                <a:latin typeface="Arial" panose="020B0604020202020204" pitchFamily="34" charset="0"/>
                <a:cs typeface="Arial" panose="020B0604020202020204" pitchFamily="34" charset="0"/>
              </a:rPr>
              <a:t> </a:t>
            </a:r>
            <a:r>
              <a:rPr sz="952" spc="18" dirty="0">
                <a:latin typeface="Arial" panose="020B0604020202020204" pitchFamily="34" charset="0"/>
                <a:cs typeface="Arial" panose="020B0604020202020204" pitchFamily="34" charset="0"/>
              </a:rPr>
              <a:t>from</a:t>
            </a:r>
            <a:r>
              <a:rPr sz="952" spc="-50" dirty="0">
                <a:latin typeface="Arial" panose="020B0604020202020204" pitchFamily="34" charset="0"/>
                <a:cs typeface="Arial" panose="020B0604020202020204" pitchFamily="34" charset="0"/>
              </a:rPr>
              <a:t> </a:t>
            </a:r>
            <a:r>
              <a:rPr sz="952" spc="32" dirty="0">
                <a:latin typeface="Arial" panose="020B0604020202020204" pitchFamily="34" charset="0"/>
                <a:cs typeface="Arial" panose="020B0604020202020204" pitchFamily="34" charset="0"/>
              </a:rPr>
              <a:t>Figure</a:t>
            </a:r>
            <a:r>
              <a:rPr sz="952" spc="-23" dirty="0">
                <a:latin typeface="Arial" panose="020B0604020202020204" pitchFamily="34" charset="0"/>
                <a:cs typeface="Arial" panose="020B0604020202020204" pitchFamily="34" charset="0"/>
              </a:rPr>
              <a:t> </a:t>
            </a:r>
            <a:r>
              <a:rPr sz="952" spc="14" dirty="0">
                <a:latin typeface="Arial" panose="020B0604020202020204" pitchFamily="34" charset="0"/>
                <a:cs typeface="Arial" panose="020B0604020202020204" pitchFamily="34" charset="0"/>
              </a:rPr>
              <a:t>7</a:t>
            </a:r>
            <a:r>
              <a:rPr sz="952" spc="50" dirty="0">
                <a:latin typeface="Arial" panose="020B0604020202020204" pitchFamily="34" charset="0"/>
                <a:cs typeface="Arial" panose="020B0604020202020204" pitchFamily="34" charset="0"/>
              </a:rPr>
              <a:t> </a:t>
            </a:r>
            <a:r>
              <a:rPr sz="907" u="sng" spc="-5" dirty="0">
                <a:uFill>
                  <a:solidFill>
                    <a:srgbClr val="000000"/>
                  </a:solidFill>
                </a:uFill>
                <a:latin typeface="Arial" panose="020B0604020202020204" pitchFamily="34" charset="0"/>
                <a:cs typeface="Arial" panose="020B0604020202020204" pitchFamily="34" charset="0"/>
                <a:hlinkClick r:id="rId11"/>
              </a:rPr>
              <a:t>https://www.was.org/articles/The-Singapore-Aquaculture-Industry-Contributing-to-Singapores-Food-Security.aspx#</a:t>
            </a:r>
            <a:endParaRPr sz="907" dirty="0">
              <a:latin typeface="Arial" panose="020B0604020202020204" pitchFamily="34" charset="0"/>
              <a:cs typeface="Arial" panose="020B0604020202020204" pitchFamily="34" charset="0"/>
            </a:endParaRPr>
          </a:p>
        </p:txBody>
      </p:sp>
      <mc:AlternateContent xmlns:mc="http://schemas.openxmlformats.org/markup-compatibility/2006">
        <mc:Choice xmlns:p14="http://schemas.microsoft.com/office/powerpoint/2010/main" Requires="p14">
          <p:contentPart p14:bwMode="auto" r:id="rId12">
            <p14:nvContentPartPr>
              <p14:cNvPr id="39" name="Ink 38">
                <a:extLst>
                  <a:ext uri="{FF2B5EF4-FFF2-40B4-BE49-F238E27FC236}">
                    <a16:creationId xmlns:a16="http://schemas.microsoft.com/office/drawing/2014/main" id="{EEC371B5-C25D-FD4A-8628-753854D67002}"/>
                  </a:ext>
                </a:extLst>
              </p14:cNvPr>
              <p14:cNvContentPartPr/>
              <p14:nvPr/>
            </p14:nvContentPartPr>
            <p14:xfrm>
              <a:off x="2367416" y="328246"/>
              <a:ext cx="326" cy="5876"/>
            </p14:xfrm>
          </p:contentPart>
        </mc:Choice>
        <mc:Fallback>
          <p:pic>
            <p:nvPicPr>
              <p:cNvPr id="39" name="Ink 38">
                <a:extLst>
                  <a:ext uri="{FF2B5EF4-FFF2-40B4-BE49-F238E27FC236}">
                    <a16:creationId xmlns:a16="http://schemas.microsoft.com/office/drawing/2014/main" id="{EEC371B5-C25D-FD4A-8628-753854D67002}"/>
                  </a:ext>
                </a:extLst>
              </p:cNvPr>
              <p:cNvPicPr/>
              <p:nvPr/>
            </p:nvPicPr>
            <p:blipFill>
              <a:blip r:embed="rId13"/>
              <a:stretch>
                <a:fillRect/>
              </a:stretch>
            </p:blipFill>
            <p:spPr>
              <a:xfrm>
                <a:off x="2359266" y="319065"/>
                <a:ext cx="16300" cy="23871"/>
              </a:xfrm>
              <a:prstGeom prst="rect">
                <a:avLst/>
              </a:prstGeom>
            </p:spPr>
          </p:pic>
        </mc:Fallback>
      </mc:AlternateContent>
      <mc:AlternateContent xmlns:mc="http://schemas.openxmlformats.org/markup-compatibility/2006">
        <mc:Choice xmlns:p14="http://schemas.microsoft.com/office/powerpoint/2010/main" Requires="p14">
          <p:contentPart p14:bwMode="auto" r:id="rId14">
            <p14:nvContentPartPr>
              <p14:cNvPr id="40" name="Ink 39">
                <a:extLst>
                  <a:ext uri="{FF2B5EF4-FFF2-40B4-BE49-F238E27FC236}">
                    <a16:creationId xmlns:a16="http://schemas.microsoft.com/office/drawing/2014/main" id="{A82A16D6-575A-0D49-8827-F8B89A150C99}"/>
                  </a:ext>
                </a:extLst>
              </p14:cNvPr>
              <p14:cNvContentPartPr/>
              <p14:nvPr/>
            </p14:nvContentPartPr>
            <p14:xfrm>
              <a:off x="2367416" y="334122"/>
              <a:ext cx="326" cy="326"/>
            </p14:xfrm>
          </p:contentPart>
        </mc:Choice>
        <mc:Fallback>
          <p:pic>
            <p:nvPicPr>
              <p:cNvPr id="40" name="Ink 39">
                <a:extLst>
                  <a:ext uri="{FF2B5EF4-FFF2-40B4-BE49-F238E27FC236}">
                    <a16:creationId xmlns:a16="http://schemas.microsoft.com/office/drawing/2014/main" id="{A82A16D6-575A-0D49-8827-F8B89A150C99}"/>
                  </a:ext>
                </a:extLst>
              </p:cNvPr>
              <p:cNvPicPr/>
              <p:nvPr/>
            </p:nvPicPr>
            <p:blipFill>
              <a:blip r:embed="rId13"/>
              <a:stretch>
                <a:fillRect/>
              </a:stretch>
            </p:blipFill>
            <p:spPr>
              <a:xfrm>
                <a:off x="2359266" y="325972"/>
                <a:ext cx="16300" cy="16300"/>
              </a:xfrm>
              <a:prstGeom prst="rect">
                <a:avLst/>
              </a:prstGeom>
            </p:spPr>
          </p:pic>
        </mc:Fallback>
      </mc:AlternateContent>
      <p:pic>
        <p:nvPicPr>
          <p:cNvPr id="42" name="Content Placeholder 4">
            <a:extLst>
              <a:ext uri="{FF2B5EF4-FFF2-40B4-BE49-F238E27FC236}">
                <a16:creationId xmlns:a16="http://schemas.microsoft.com/office/drawing/2014/main" id="{8B7719C2-A050-462F-B428-2413498646B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01402" y="110122"/>
            <a:ext cx="1404885" cy="533245"/>
          </a:xfrm>
          <a:prstGeom prst="rect">
            <a:avLst/>
          </a:prstGeom>
        </p:spPr>
      </p:pic>
      <p:sp>
        <p:nvSpPr>
          <p:cNvPr id="35" name="object 21">
            <a:extLst>
              <a:ext uri="{FF2B5EF4-FFF2-40B4-BE49-F238E27FC236}">
                <a16:creationId xmlns:a16="http://schemas.microsoft.com/office/drawing/2014/main" id="{A1B81054-8DC8-4289-9A19-F94D2C41F788}"/>
              </a:ext>
            </a:extLst>
          </p:cNvPr>
          <p:cNvSpPr txBox="1"/>
          <p:nvPr/>
        </p:nvSpPr>
        <p:spPr>
          <a:xfrm>
            <a:off x="8435107" y="4575442"/>
            <a:ext cx="2192430" cy="934186"/>
          </a:xfrm>
          <a:prstGeom prst="rect">
            <a:avLst/>
          </a:prstGeom>
          <a:ln w="9529">
            <a:solidFill>
              <a:srgbClr val="75787A"/>
            </a:solidFill>
          </a:ln>
        </p:spPr>
        <p:txBody>
          <a:bodyPr vert="horz" wrap="square" lIns="0" tIns="44914" rIns="0" bIns="0" rtlCol="0">
            <a:spAutoFit/>
          </a:bodyPr>
          <a:lstStyle/>
          <a:p>
            <a:pPr marL="76008">
              <a:spcBef>
                <a:spcPts val="354"/>
              </a:spcBef>
            </a:pPr>
            <a:r>
              <a:rPr sz="907" spc="41" dirty="0">
                <a:solidFill>
                  <a:srgbClr val="FF0000"/>
                </a:solidFill>
                <a:latin typeface="Arial" panose="020B0604020202020204" pitchFamily="34" charset="0"/>
                <a:cs typeface="Arial" panose="020B0604020202020204" pitchFamily="34" charset="0"/>
              </a:rPr>
              <a:t>Facts:</a:t>
            </a:r>
            <a:endParaRPr sz="907" dirty="0">
              <a:solidFill>
                <a:srgbClr val="FF0000"/>
              </a:solidFill>
              <a:latin typeface="Arial" panose="020B0604020202020204" pitchFamily="34" charset="0"/>
              <a:cs typeface="Arial" panose="020B0604020202020204" pitchFamily="34" charset="0"/>
            </a:endParaRPr>
          </a:p>
          <a:p>
            <a:pPr marL="231479" indent="-155471">
              <a:spcBef>
                <a:spcPts val="59"/>
              </a:spcBef>
              <a:buFont typeface="Arial"/>
              <a:buChar char="•"/>
              <a:tabLst>
                <a:tab pos="230903" algn="l"/>
                <a:tab pos="231479" algn="l"/>
              </a:tabLst>
            </a:pPr>
            <a:r>
              <a:rPr sz="907" spc="-5" dirty="0">
                <a:solidFill>
                  <a:srgbClr val="FF0000"/>
                </a:solidFill>
                <a:latin typeface="Arial" panose="020B0604020202020204" pitchFamily="34" charset="0"/>
                <a:cs typeface="Arial" panose="020B0604020202020204" pitchFamily="34" charset="0"/>
              </a:rPr>
              <a:t>121* </a:t>
            </a:r>
            <a:r>
              <a:rPr sz="907" spc="9" dirty="0">
                <a:solidFill>
                  <a:srgbClr val="FF0000"/>
                </a:solidFill>
                <a:latin typeface="Arial" panose="020B0604020202020204" pitchFamily="34" charset="0"/>
                <a:cs typeface="Arial" panose="020B0604020202020204" pitchFamily="34" charset="0"/>
              </a:rPr>
              <a:t>fish </a:t>
            </a:r>
            <a:r>
              <a:rPr sz="907" spc="-14" dirty="0">
                <a:solidFill>
                  <a:srgbClr val="FF0000"/>
                </a:solidFill>
                <a:latin typeface="Arial" panose="020B0604020202020204" pitchFamily="34" charset="0"/>
                <a:cs typeface="Arial" panose="020B0604020202020204" pitchFamily="34" charset="0"/>
              </a:rPr>
              <a:t>farms </a:t>
            </a:r>
            <a:r>
              <a:rPr sz="907" dirty="0">
                <a:solidFill>
                  <a:srgbClr val="FF0000"/>
                </a:solidFill>
                <a:latin typeface="Arial" panose="020B0604020202020204" pitchFamily="34" charset="0"/>
                <a:cs typeface="Arial" panose="020B0604020202020204" pitchFamily="34" charset="0"/>
              </a:rPr>
              <a:t>(only</a:t>
            </a:r>
            <a:r>
              <a:rPr sz="907" spc="-127" dirty="0">
                <a:solidFill>
                  <a:srgbClr val="FF0000"/>
                </a:solidFill>
                <a:latin typeface="Arial" panose="020B0604020202020204" pitchFamily="34" charset="0"/>
                <a:cs typeface="Arial" panose="020B0604020202020204" pitchFamily="34" charset="0"/>
              </a:rPr>
              <a:t> </a:t>
            </a:r>
            <a:r>
              <a:rPr sz="907" dirty="0">
                <a:solidFill>
                  <a:srgbClr val="FF0000"/>
                </a:solidFill>
                <a:latin typeface="Arial" panose="020B0604020202020204" pitchFamily="34" charset="0"/>
                <a:cs typeface="Arial" panose="020B0604020202020204" pitchFamily="34" charset="0"/>
              </a:rPr>
              <a:t>12</a:t>
            </a:r>
            <a:r>
              <a:rPr lang="en-US" sz="907" dirty="0">
                <a:solidFill>
                  <a:srgbClr val="FF0000"/>
                </a:solidFill>
                <a:latin typeface="Arial" panose="020B0604020202020204" pitchFamily="34" charset="0"/>
                <a:cs typeface="Arial" panose="020B0604020202020204" pitchFamily="34" charset="0"/>
              </a:rPr>
              <a:t> </a:t>
            </a:r>
            <a:r>
              <a:rPr sz="907" dirty="0">
                <a:solidFill>
                  <a:srgbClr val="FF0000"/>
                </a:solidFill>
                <a:latin typeface="Arial" panose="020B0604020202020204" pitchFamily="34" charset="0"/>
                <a:cs typeface="Arial" panose="020B0604020202020204" pitchFamily="34" charset="0"/>
              </a:rPr>
              <a:t>are</a:t>
            </a:r>
            <a:r>
              <a:rPr sz="907" spc="45" dirty="0">
                <a:solidFill>
                  <a:srgbClr val="FF0000"/>
                </a:solidFill>
                <a:latin typeface="Arial" panose="020B0604020202020204" pitchFamily="34" charset="0"/>
                <a:cs typeface="Arial" panose="020B0604020202020204" pitchFamily="34" charset="0"/>
              </a:rPr>
              <a:t> </a:t>
            </a:r>
            <a:r>
              <a:rPr sz="907" spc="14" dirty="0">
                <a:solidFill>
                  <a:srgbClr val="FF0000"/>
                </a:solidFill>
                <a:latin typeface="Arial" panose="020B0604020202020204" pitchFamily="34" charset="0"/>
                <a:cs typeface="Arial" panose="020B0604020202020204" pitchFamily="34" charset="0"/>
              </a:rPr>
              <a:t>land-based)</a:t>
            </a:r>
            <a:endParaRPr sz="907" dirty="0">
              <a:solidFill>
                <a:srgbClr val="FF0000"/>
              </a:solidFill>
              <a:latin typeface="Arial" panose="020B0604020202020204" pitchFamily="34" charset="0"/>
              <a:cs typeface="Arial" panose="020B0604020202020204" pitchFamily="34" charset="0"/>
            </a:endParaRPr>
          </a:p>
          <a:p>
            <a:pPr marL="231479" indent="-155471">
              <a:spcBef>
                <a:spcPts val="59"/>
              </a:spcBef>
              <a:buFont typeface="Arial"/>
              <a:buChar char="•"/>
              <a:tabLst>
                <a:tab pos="230903" algn="l"/>
                <a:tab pos="231479" algn="l"/>
              </a:tabLst>
            </a:pPr>
            <a:r>
              <a:rPr sz="907" spc="9" dirty="0">
                <a:solidFill>
                  <a:srgbClr val="FF0000"/>
                </a:solidFill>
                <a:latin typeface="Arial" panose="020B0604020202020204" pitchFamily="34" charset="0"/>
                <a:cs typeface="Arial" panose="020B0604020202020204" pitchFamily="34" charset="0"/>
              </a:rPr>
              <a:t>Uses </a:t>
            </a:r>
            <a:r>
              <a:rPr sz="907" spc="-5" dirty="0">
                <a:solidFill>
                  <a:srgbClr val="FF0000"/>
                </a:solidFill>
                <a:latin typeface="Arial" panose="020B0604020202020204" pitchFamily="34" charset="0"/>
                <a:cs typeface="Arial" panose="020B0604020202020204" pitchFamily="34" charset="0"/>
              </a:rPr>
              <a:t>100* </a:t>
            </a:r>
            <a:r>
              <a:rPr sz="907" spc="23" dirty="0">
                <a:solidFill>
                  <a:srgbClr val="FF0000"/>
                </a:solidFill>
                <a:latin typeface="Arial" panose="020B0604020202020204" pitchFamily="34" charset="0"/>
                <a:cs typeface="Arial" panose="020B0604020202020204" pitchFamily="34" charset="0"/>
              </a:rPr>
              <a:t>hectares</a:t>
            </a:r>
            <a:r>
              <a:rPr sz="907" spc="-131" dirty="0">
                <a:solidFill>
                  <a:srgbClr val="FF0000"/>
                </a:solidFill>
                <a:latin typeface="Arial" panose="020B0604020202020204" pitchFamily="34" charset="0"/>
                <a:cs typeface="Arial" panose="020B0604020202020204" pitchFamily="34" charset="0"/>
              </a:rPr>
              <a:t> </a:t>
            </a:r>
            <a:r>
              <a:rPr sz="907" spc="18" dirty="0">
                <a:solidFill>
                  <a:srgbClr val="FF0000"/>
                </a:solidFill>
                <a:latin typeface="Arial" panose="020B0604020202020204" pitchFamily="34" charset="0"/>
                <a:cs typeface="Arial" panose="020B0604020202020204" pitchFamily="34" charset="0"/>
              </a:rPr>
              <a:t>sea</a:t>
            </a:r>
            <a:r>
              <a:rPr lang="en-US" sz="907" spc="18" dirty="0">
                <a:solidFill>
                  <a:srgbClr val="FF0000"/>
                </a:solidFill>
                <a:latin typeface="Arial" panose="020B0604020202020204" pitchFamily="34" charset="0"/>
                <a:cs typeface="Arial" panose="020B0604020202020204" pitchFamily="34" charset="0"/>
              </a:rPr>
              <a:t> </a:t>
            </a:r>
            <a:r>
              <a:rPr sz="907" spc="32" dirty="0">
                <a:solidFill>
                  <a:srgbClr val="FF0000"/>
                </a:solidFill>
                <a:latin typeface="Arial" panose="020B0604020202020204" pitchFamily="34" charset="0"/>
                <a:cs typeface="Arial" panose="020B0604020202020204" pitchFamily="34" charset="0"/>
              </a:rPr>
              <a:t>space</a:t>
            </a:r>
            <a:endParaRPr sz="907" dirty="0">
              <a:solidFill>
                <a:srgbClr val="FF0000"/>
              </a:solidFill>
              <a:latin typeface="Arial" panose="020B0604020202020204" pitchFamily="34" charset="0"/>
              <a:cs typeface="Arial" panose="020B0604020202020204" pitchFamily="34" charset="0"/>
            </a:endParaRPr>
          </a:p>
          <a:p>
            <a:pPr marL="231479" indent="-155471">
              <a:spcBef>
                <a:spcPts val="54"/>
              </a:spcBef>
              <a:buFont typeface="Arial"/>
              <a:buChar char="•"/>
              <a:tabLst>
                <a:tab pos="230903" algn="l"/>
                <a:tab pos="231479" algn="l"/>
              </a:tabLst>
            </a:pPr>
            <a:r>
              <a:rPr sz="907" spc="-5" dirty="0">
                <a:solidFill>
                  <a:srgbClr val="FF0000"/>
                </a:solidFill>
                <a:latin typeface="Arial" panose="020B0604020202020204" pitchFamily="34" charset="0"/>
                <a:cs typeface="Arial" panose="020B0604020202020204" pitchFamily="34" charset="0"/>
              </a:rPr>
              <a:t>2020 </a:t>
            </a:r>
            <a:r>
              <a:rPr sz="907" spc="14" dirty="0">
                <a:solidFill>
                  <a:srgbClr val="FF0000"/>
                </a:solidFill>
                <a:latin typeface="Arial" panose="020B0604020202020204" pitchFamily="34" charset="0"/>
                <a:cs typeface="Arial" panose="020B0604020202020204" pitchFamily="34" charset="0"/>
              </a:rPr>
              <a:t>production</a:t>
            </a:r>
            <a:r>
              <a:rPr sz="907" spc="-77" dirty="0">
                <a:solidFill>
                  <a:srgbClr val="FF0000"/>
                </a:solidFill>
                <a:latin typeface="Arial" panose="020B0604020202020204" pitchFamily="34" charset="0"/>
                <a:cs typeface="Arial" panose="020B0604020202020204" pitchFamily="34" charset="0"/>
              </a:rPr>
              <a:t> </a:t>
            </a:r>
            <a:r>
              <a:rPr sz="907" spc="9" dirty="0">
                <a:solidFill>
                  <a:srgbClr val="FF0000"/>
                </a:solidFill>
                <a:latin typeface="Arial" panose="020B0604020202020204" pitchFamily="34" charset="0"/>
                <a:cs typeface="Arial" panose="020B0604020202020204" pitchFamily="34" charset="0"/>
              </a:rPr>
              <a:t>3,960**</a:t>
            </a:r>
            <a:r>
              <a:rPr sz="907" spc="18" dirty="0" err="1">
                <a:solidFill>
                  <a:srgbClr val="FF0000"/>
                </a:solidFill>
                <a:latin typeface="Arial" panose="020B0604020202020204" pitchFamily="34" charset="0"/>
                <a:cs typeface="Arial" panose="020B0604020202020204" pitchFamily="34" charset="0"/>
              </a:rPr>
              <a:t>tonnes</a:t>
            </a:r>
            <a:endParaRPr sz="907" dirty="0">
              <a:solidFill>
                <a:srgbClr val="FF0000"/>
              </a:solidFill>
              <a:latin typeface="Arial" panose="020B0604020202020204" pitchFamily="34" charset="0"/>
              <a:cs typeface="Arial" panose="020B0604020202020204" pitchFamily="34" charset="0"/>
            </a:endParaRPr>
          </a:p>
          <a:p>
            <a:pPr marL="231479" indent="-155471">
              <a:spcBef>
                <a:spcPts val="54"/>
              </a:spcBef>
              <a:buFont typeface="Arial"/>
              <a:buChar char="•"/>
              <a:tabLst>
                <a:tab pos="230903" algn="l"/>
                <a:tab pos="231479" algn="l"/>
              </a:tabLst>
            </a:pPr>
            <a:r>
              <a:rPr sz="907" spc="32" dirty="0">
                <a:solidFill>
                  <a:srgbClr val="FF0000"/>
                </a:solidFill>
                <a:latin typeface="Arial" panose="020B0604020202020204" pitchFamily="34" charset="0"/>
                <a:cs typeface="Arial" panose="020B0604020202020204" pitchFamily="34" charset="0"/>
              </a:rPr>
              <a:t>c.5% </a:t>
            </a:r>
            <a:r>
              <a:rPr sz="907" spc="14" dirty="0">
                <a:solidFill>
                  <a:srgbClr val="FF0000"/>
                </a:solidFill>
                <a:latin typeface="Arial" panose="020B0604020202020204" pitchFamily="34" charset="0"/>
                <a:cs typeface="Arial" panose="020B0604020202020204" pitchFamily="34" charset="0"/>
              </a:rPr>
              <a:t>of </a:t>
            </a:r>
            <a:r>
              <a:rPr sz="907" spc="18" dirty="0">
                <a:solidFill>
                  <a:srgbClr val="FF0000"/>
                </a:solidFill>
                <a:latin typeface="Arial" panose="020B0604020202020204" pitchFamily="34" charset="0"/>
                <a:cs typeface="Arial" panose="020B0604020202020204" pitchFamily="34" charset="0"/>
              </a:rPr>
              <a:t>local</a:t>
            </a:r>
            <a:r>
              <a:rPr sz="907" spc="-54" dirty="0">
                <a:solidFill>
                  <a:srgbClr val="FF0000"/>
                </a:solidFill>
                <a:latin typeface="Arial" panose="020B0604020202020204" pitchFamily="34" charset="0"/>
                <a:cs typeface="Arial" panose="020B0604020202020204" pitchFamily="34" charset="0"/>
              </a:rPr>
              <a:t> </a:t>
            </a:r>
            <a:r>
              <a:rPr sz="907" spc="9" dirty="0">
                <a:solidFill>
                  <a:srgbClr val="FF0000"/>
                </a:solidFill>
                <a:latin typeface="Arial" panose="020B0604020202020204" pitchFamily="34" charset="0"/>
                <a:cs typeface="Arial" panose="020B0604020202020204" pitchFamily="34" charset="0"/>
              </a:rPr>
              <a:t>consumption</a:t>
            </a:r>
            <a:endParaRPr sz="907" dirty="0">
              <a:solidFill>
                <a:srgbClr val="FF0000"/>
              </a:solidFill>
              <a:latin typeface="Arial" panose="020B0604020202020204" pitchFamily="34" charset="0"/>
              <a:cs typeface="Arial" panose="020B0604020202020204" pitchFamily="34" charset="0"/>
            </a:endParaRPr>
          </a:p>
        </p:txBody>
      </p:sp>
      <p:sp>
        <p:nvSpPr>
          <p:cNvPr id="38" name="Title 1">
            <a:extLst>
              <a:ext uri="{FF2B5EF4-FFF2-40B4-BE49-F238E27FC236}">
                <a16:creationId xmlns:a16="http://schemas.microsoft.com/office/drawing/2014/main" id="{71607DFA-9277-4D6F-81A8-CEFC2B311635}"/>
              </a:ext>
            </a:extLst>
          </p:cNvPr>
          <p:cNvSpPr txBox="1">
            <a:spLocks/>
          </p:cNvSpPr>
          <p:nvPr/>
        </p:nvSpPr>
        <p:spPr>
          <a:xfrm>
            <a:off x="1259095" y="236676"/>
            <a:ext cx="9379776" cy="20763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lumMod val="50000"/>
                  </a:schemeClr>
                </a:solidFill>
                <a:latin typeface="Arial" panose="020B0604020202020204" pitchFamily="34" charset="0"/>
                <a:cs typeface="Arial" panose="020B0604020202020204" pitchFamily="34" charset="0"/>
              </a:rPr>
              <a:t>ECO-ARK® Technology enabling sustainable food fish production  </a:t>
            </a:r>
            <a:br>
              <a:rPr lang="en-US" sz="2400" dirty="0">
                <a:solidFill>
                  <a:schemeClr val="bg1">
                    <a:lumMod val="50000"/>
                  </a:schemeClr>
                </a:solidFill>
                <a:latin typeface="Arial" panose="020B0604020202020204" pitchFamily="34" charset="0"/>
                <a:cs typeface="Arial" panose="020B0604020202020204" pitchFamily="34" charset="0"/>
              </a:rPr>
            </a:br>
            <a:endParaRPr lang="en-US" sz="2000" i="1" dirty="0">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B31E390-6687-4117-A92E-C664548C3EC1}"/>
              </a:ext>
            </a:extLst>
          </p:cNvPr>
          <p:cNvSpPr/>
          <p:nvPr/>
        </p:nvSpPr>
        <p:spPr>
          <a:xfrm>
            <a:off x="4905526" y="2259842"/>
            <a:ext cx="2238786" cy="28875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p>
        </p:txBody>
      </p:sp>
      <p:sp>
        <p:nvSpPr>
          <p:cNvPr id="16" name="Rectangle 15">
            <a:extLst>
              <a:ext uri="{FF2B5EF4-FFF2-40B4-BE49-F238E27FC236}">
                <a16:creationId xmlns:a16="http://schemas.microsoft.com/office/drawing/2014/main" id="{2AD028B3-6B71-4BA4-A94A-42B8526DEA57}"/>
              </a:ext>
            </a:extLst>
          </p:cNvPr>
          <p:cNvSpPr/>
          <p:nvPr/>
        </p:nvSpPr>
        <p:spPr>
          <a:xfrm>
            <a:off x="2502892" y="3416261"/>
            <a:ext cx="7324413" cy="635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p>
        </p:txBody>
      </p:sp>
      <p:pic>
        <p:nvPicPr>
          <p:cNvPr id="14" name="Picture 13">
            <a:extLst>
              <a:ext uri="{FF2B5EF4-FFF2-40B4-BE49-F238E27FC236}">
                <a16:creationId xmlns:a16="http://schemas.microsoft.com/office/drawing/2014/main" id="{23ECBD00-F0C3-493F-9DC0-0DB5A07C7CBE}"/>
              </a:ext>
            </a:extLst>
          </p:cNvPr>
          <p:cNvPicPr>
            <a:picLocks noChangeAspect="1"/>
          </p:cNvPicPr>
          <p:nvPr/>
        </p:nvPicPr>
        <p:blipFill>
          <a:blip r:embed="rId3"/>
          <a:stretch>
            <a:fillRect/>
          </a:stretch>
        </p:blipFill>
        <p:spPr>
          <a:xfrm>
            <a:off x="4976929" y="2666933"/>
            <a:ext cx="2135799" cy="1148647"/>
          </a:xfrm>
          <a:prstGeom prst="rect">
            <a:avLst/>
          </a:prstGeom>
        </p:spPr>
      </p:pic>
      <p:pic>
        <p:nvPicPr>
          <p:cNvPr id="15" name="Picture 14">
            <a:extLst>
              <a:ext uri="{FF2B5EF4-FFF2-40B4-BE49-F238E27FC236}">
                <a16:creationId xmlns:a16="http://schemas.microsoft.com/office/drawing/2014/main" id="{1FF0FE8F-EE52-4B0B-B67C-5BE951BB7DCA}"/>
              </a:ext>
            </a:extLst>
          </p:cNvPr>
          <p:cNvPicPr>
            <a:picLocks noChangeAspect="1"/>
          </p:cNvPicPr>
          <p:nvPr/>
        </p:nvPicPr>
        <p:blipFill>
          <a:blip r:embed="rId3"/>
          <a:stretch>
            <a:fillRect/>
          </a:stretch>
        </p:blipFill>
        <p:spPr>
          <a:xfrm rot="10800000">
            <a:off x="4976929" y="3774491"/>
            <a:ext cx="2135799" cy="1097314"/>
          </a:xfrm>
          <a:prstGeom prst="rect">
            <a:avLst/>
          </a:prstGeom>
        </p:spPr>
      </p:pic>
      <p:sp>
        <p:nvSpPr>
          <p:cNvPr id="4" name="TextBox 3">
            <a:extLst>
              <a:ext uri="{FF2B5EF4-FFF2-40B4-BE49-F238E27FC236}">
                <a16:creationId xmlns:a16="http://schemas.microsoft.com/office/drawing/2014/main" id="{5E30BA1E-0571-424B-889E-A186376899DD}"/>
              </a:ext>
            </a:extLst>
          </p:cNvPr>
          <p:cNvSpPr txBox="1"/>
          <p:nvPr/>
        </p:nvSpPr>
        <p:spPr>
          <a:xfrm>
            <a:off x="5266821" y="3652261"/>
            <a:ext cx="1642563" cy="427168"/>
          </a:xfrm>
          <a:prstGeom prst="rect">
            <a:avLst/>
          </a:prstGeom>
          <a:noFill/>
        </p:spPr>
        <p:txBody>
          <a:bodyPr wrap="square" rtlCol="0">
            <a:spAutoFit/>
          </a:bodyPr>
          <a:lstStyle/>
          <a:p>
            <a:pPr algn="ctr"/>
            <a:r>
              <a:rPr lang="en-US" sz="1088" dirty="0">
                <a:latin typeface="Arial" panose="020B0604020202020204" pitchFamily="34" charset="0"/>
                <a:cs typeface="Arial" panose="020B0604020202020204" pitchFamily="34" charset="0"/>
              </a:rPr>
              <a:t>SDG</a:t>
            </a:r>
          </a:p>
          <a:p>
            <a:pPr algn="ctr"/>
            <a:r>
              <a:rPr lang="en-US" sz="1088" dirty="0">
                <a:latin typeface="Arial" panose="020B0604020202020204" pitchFamily="34" charset="0"/>
                <a:cs typeface="Arial" panose="020B0604020202020204" pitchFamily="34" charset="0"/>
              </a:rPr>
              <a:t>GOAL</a:t>
            </a:r>
          </a:p>
        </p:txBody>
      </p:sp>
      <p:sp>
        <p:nvSpPr>
          <p:cNvPr id="5" name="TextBox 4">
            <a:extLst>
              <a:ext uri="{FF2B5EF4-FFF2-40B4-BE49-F238E27FC236}">
                <a16:creationId xmlns:a16="http://schemas.microsoft.com/office/drawing/2014/main" id="{EC57A002-D2BA-4BDD-A6E1-B2C191A0043E}"/>
              </a:ext>
            </a:extLst>
          </p:cNvPr>
          <p:cNvSpPr txBox="1"/>
          <p:nvPr/>
        </p:nvSpPr>
        <p:spPr>
          <a:xfrm>
            <a:off x="5170581" y="2259842"/>
            <a:ext cx="2238786" cy="427168"/>
          </a:xfrm>
          <a:prstGeom prst="rect">
            <a:avLst/>
          </a:prstGeom>
          <a:noFill/>
        </p:spPr>
        <p:txBody>
          <a:bodyPr wrap="square" rtlCol="0">
            <a:spAutoFit/>
          </a:bodyPr>
          <a:lstStyle/>
          <a:p>
            <a:r>
              <a:rPr lang="en-US" sz="2176" b="1" dirty="0"/>
              <a:t>TECHNOLOGY</a:t>
            </a:r>
          </a:p>
        </p:txBody>
      </p:sp>
      <p:sp>
        <p:nvSpPr>
          <p:cNvPr id="6" name="TextBox 5">
            <a:extLst>
              <a:ext uri="{FF2B5EF4-FFF2-40B4-BE49-F238E27FC236}">
                <a16:creationId xmlns:a16="http://schemas.microsoft.com/office/drawing/2014/main" id="{586DE2D4-EEF4-42AF-AD35-611DD85CA91C}"/>
              </a:ext>
            </a:extLst>
          </p:cNvPr>
          <p:cNvSpPr txBox="1"/>
          <p:nvPr/>
        </p:nvSpPr>
        <p:spPr>
          <a:xfrm>
            <a:off x="5067916" y="4728720"/>
            <a:ext cx="2238786" cy="427168"/>
          </a:xfrm>
          <a:prstGeom prst="rect">
            <a:avLst/>
          </a:prstGeom>
          <a:noFill/>
        </p:spPr>
        <p:txBody>
          <a:bodyPr wrap="square" rtlCol="0">
            <a:spAutoFit/>
          </a:bodyPr>
          <a:lstStyle/>
          <a:p>
            <a:r>
              <a:rPr lang="en-US" sz="2176" b="1" dirty="0"/>
              <a:t>SUSTAINABILITY</a:t>
            </a:r>
          </a:p>
        </p:txBody>
      </p:sp>
      <p:sp>
        <p:nvSpPr>
          <p:cNvPr id="7" name="TextBox 6">
            <a:extLst>
              <a:ext uri="{FF2B5EF4-FFF2-40B4-BE49-F238E27FC236}">
                <a16:creationId xmlns:a16="http://schemas.microsoft.com/office/drawing/2014/main" id="{39F44055-FA87-4A37-92EC-EBFE55826AAA}"/>
              </a:ext>
            </a:extLst>
          </p:cNvPr>
          <p:cNvSpPr txBox="1"/>
          <p:nvPr/>
        </p:nvSpPr>
        <p:spPr>
          <a:xfrm>
            <a:off x="3879251" y="3457208"/>
            <a:ext cx="1097678" cy="483081"/>
          </a:xfrm>
          <a:prstGeom prst="rect">
            <a:avLst/>
          </a:prstGeom>
          <a:noFill/>
        </p:spPr>
        <p:txBody>
          <a:bodyPr wrap="square" rtlCol="0">
            <a:spAutoFit/>
          </a:bodyPr>
          <a:lstStyle/>
          <a:p>
            <a:r>
              <a:rPr lang="en-US" sz="2539" b="1" dirty="0"/>
              <a:t>FARM</a:t>
            </a:r>
          </a:p>
        </p:txBody>
      </p:sp>
      <p:sp>
        <p:nvSpPr>
          <p:cNvPr id="8" name="TextBox 7">
            <a:extLst>
              <a:ext uri="{FF2B5EF4-FFF2-40B4-BE49-F238E27FC236}">
                <a16:creationId xmlns:a16="http://schemas.microsoft.com/office/drawing/2014/main" id="{01EC9CA0-0FC1-46CD-A03D-6923A222DD8D}"/>
              </a:ext>
            </a:extLst>
          </p:cNvPr>
          <p:cNvSpPr txBox="1"/>
          <p:nvPr/>
        </p:nvSpPr>
        <p:spPr>
          <a:xfrm>
            <a:off x="7205518" y="3457208"/>
            <a:ext cx="1077932" cy="483081"/>
          </a:xfrm>
          <a:prstGeom prst="rect">
            <a:avLst/>
          </a:prstGeom>
          <a:noFill/>
        </p:spPr>
        <p:txBody>
          <a:bodyPr wrap="square" rtlCol="0">
            <a:spAutoFit/>
          </a:bodyPr>
          <a:lstStyle/>
          <a:p>
            <a:r>
              <a:rPr lang="en-US" sz="2539" b="1" dirty="0"/>
              <a:t>FOOD</a:t>
            </a:r>
          </a:p>
        </p:txBody>
      </p:sp>
      <p:sp>
        <p:nvSpPr>
          <p:cNvPr id="9" name="TextBox 8">
            <a:extLst>
              <a:ext uri="{FF2B5EF4-FFF2-40B4-BE49-F238E27FC236}">
                <a16:creationId xmlns:a16="http://schemas.microsoft.com/office/drawing/2014/main" id="{B6274E17-ACA5-420C-8813-241E62B30337}"/>
              </a:ext>
            </a:extLst>
          </p:cNvPr>
          <p:cNvSpPr txBox="1"/>
          <p:nvPr/>
        </p:nvSpPr>
        <p:spPr>
          <a:xfrm>
            <a:off x="5833427" y="3416261"/>
            <a:ext cx="538966" cy="371512"/>
          </a:xfrm>
          <a:prstGeom prst="rect">
            <a:avLst/>
          </a:prstGeom>
          <a:noFill/>
        </p:spPr>
        <p:txBody>
          <a:bodyPr wrap="square" rtlCol="0">
            <a:spAutoFit/>
          </a:bodyPr>
          <a:lstStyle/>
          <a:p>
            <a:r>
              <a:rPr lang="en-US" sz="1814" b="1" dirty="0"/>
              <a:t>TO</a:t>
            </a:r>
          </a:p>
        </p:txBody>
      </p:sp>
      <p:sp>
        <p:nvSpPr>
          <p:cNvPr id="11" name="TextBox 10">
            <a:extLst>
              <a:ext uri="{FF2B5EF4-FFF2-40B4-BE49-F238E27FC236}">
                <a16:creationId xmlns:a16="http://schemas.microsoft.com/office/drawing/2014/main" id="{D11EEB1A-7C77-462C-95C8-634EAA2A248D}"/>
              </a:ext>
            </a:extLst>
          </p:cNvPr>
          <p:cNvSpPr txBox="1"/>
          <p:nvPr/>
        </p:nvSpPr>
        <p:spPr>
          <a:xfrm>
            <a:off x="2405516" y="1386513"/>
            <a:ext cx="7563585" cy="315599"/>
          </a:xfrm>
          <a:prstGeom prst="rect">
            <a:avLst/>
          </a:prstGeom>
          <a:noFill/>
        </p:spPr>
        <p:txBody>
          <a:bodyPr wrap="square" rtlCol="0">
            <a:spAutoFit/>
          </a:bodyPr>
          <a:lstStyle/>
          <a:p>
            <a:r>
              <a:rPr lang="en-US" sz="1451" dirty="0">
                <a:solidFill>
                  <a:schemeClr val="tx1">
                    <a:lumMod val="50000"/>
                    <a:lumOff val="50000"/>
                  </a:schemeClr>
                </a:solidFill>
                <a:latin typeface="Arial" panose="020B0604020202020204" pitchFamily="34" charset="0"/>
                <a:cs typeface="Arial" panose="020B0604020202020204" pitchFamily="34" charset="0"/>
              </a:rPr>
              <a:t>TRANSFORMATION OF NEAR SHORE ISLAND FARM REQUIRE TECHNOLOGY</a:t>
            </a:r>
          </a:p>
        </p:txBody>
      </p:sp>
      <p:pic>
        <p:nvPicPr>
          <p:cNvPr id="12" name="Picture 11">
            <a:extLst>
              <a:ext uri="{FF2B5EF4-FFF2-40B4-BE49-F238E27FC236}">
                <a16:creationId xmlns:a16="http://schemas.microsoft.com/office/drawing/2014/main" id="{FCF82181-9D15-422A-8B13-E8DA79D31A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8107" y="3407230"/>
            <a:ext cx="1658358" cy="574411"/>
          </a:xfrm>
          <a:prstGeom prst="rect">
            <a:avLst/>
          </a:prstGeom>
        </p:spPr>
      </p:pic>
      <p:pic>
        <p:nvPicPr>
          <p:cNvPr id="13" name="Picture 12">
            <a:extLst>
              <a:ext uri="{FF2B5EF4-FFF2-40B4-BE49-F238E27FC236}">
                <a16:creationId xmlns:a16="http://schemas.microsoft.com/office/drawing/2014/main" id="{D27A67A0-A5CC-409A-8D51-3604542EC3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0599" y="3490429"/>
            <a:ext cx="1608510" cy="408013"/>
          </a:xfrm>
          <a:prstGeom prst="rect">
            <a:avLst/>
          </a:prstGeom>
        </p:spPr>
      </p:pic>
      <p:sp>
        <p:nvSpPr>
          <p:cNvPr id="18" name="Rectangle 17">
            <a:extLst>
              <a:ext uri="{FF2B5EF4-FFF2-40B4-BE49-F238E27FC236}">
                <a16:creationId xmlns:a16="http://schemas.microsoft.com/office/drawing/2014/main" id="{A45A2625-2A2F-497F-8B98-3C1C31D4B605}"/>
              </a:ext>
            </a:extLst>
          </p:cNvPr>
          <p:cNvSpPr/>
          <p:nvPr/>
        </p:nvSpPr>
        <p:spPr>
          <a:xfrm flipH="1">
            <a:off x="4921330" y="3891062"/>
            <a:ext cx="146786" cy="71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p>
        </p:txBody>
      </p:sp>
      <p:sp>
        <p:nvSpPr>
          <p:cNvPr id="19" name="Rectangle 18">
            <a:extLst>
              <a:ext uri="{FF2B5EF4-FFF2-40B4-BE49-F238E27FC236}">
                <a16:creationId xmlns:a16="http://schemas.microsoft.com/office/drawing/2014/main" id="{B04CA205-AAAB-4F4E-9C9E-58108DF9A1A2}"/>
              </a:ext>
            </a:extLst>
          </p:cNvPr>
          <p:cNvSpPr/>
          <p:nvPr/>
        </p:nvSpPr>
        <p:spPr>
          <a:xfrm flipH="1">
            <a:off x="6985688" y="3912688"/>
            <a:ext cx="146786" cy="712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32"/>
          </a:p>
        </p:txBody>
      </p:sp>
      <p:pic>
        <p:nvPicPr>
          <p:cNvPr id="25" name="Content Placeholder 4">
            <a:extLst>
              <a:ext uri="{FF2B5EF4-FFF2-40B4-BE49-F238E27FC236}">
                <a16:creationId xmlns:a16="http://schemas.microsoft.com/office/drawing/2014/main" id="{1E5E33FD-3CA6-4734-B121-D860C25B03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77688" y="73486"/>
            <a:ext cx="1404885" cy="533245"/>
          </a:xfrm>
          <a:prstGeom prst="rect">
            <a:avLst/>
          </a:prstGeom>
        </p:spPr>
      </p:pic>
      <p:sp>
        <p:nvSpPr>
          <p:cNvPr id="2" name="TextBox 1">
            <a:extLst>
              <a:ext uri="{FF2B5EF4-FFF2-40B4-BE49-F238E27FC236}">
                <a16:creationId xmlns:a16="http://schemas.microsoft.com/office/drawing/2014/main" id="{11D8E15B-D4A4-4E29-9FD3-0CD7125C1B95}"/>
              </a:ext>
            </a:extLst>
          </p:cNvPr>
          <p:cNvSpPr txBox="1"/>
          <p:nvPr/>
        </p:nvSpPr>
        <p:spPr>
          <a:xfrm>
            <a:off x="1950106" y="6123831"/>
            <a:ext cx="2556635" cy="496931"/>
          </a:xfrm>
          <a:prstGeom prst="rect">
            <a:avLst/>
          </a:prstGeom>
          <a:noFill/>
        </p:spPr>
        <p:txBody>
          <a:bodyPr wrap="square" rtlCol="0">
            <a:spAutoFit/>
          </a:bodyPr>
          <a:lstStyle/>
          <a:p>
            <a:r>
              <a:rPr lang="en-GB" sz="997" dirty="0">
                <a:solidFill>
                  <a:schemeClr val="tx2">
                    <a:lumMod val="60000"/>
                    <a:lumOff val="40000"/>
                  </a:schemeClr>
                </a:solidFill>
                <a:latin typeface="Arial" panose="020B0604020202020204" pitchFamily="34" charset="0"/>
                <a:cs typeface="Arial" panose="020B0604020202020204" pitchFamily="34" charset="0"/>
              </a:rPr>
              <a:t>Singapore Food Agency’s 30×30 Goal</a:t>
            </a:r>
          </a:p>
          <a:p>
            <a:endParaRPr lang="en-US" sz="1632" dirty="0"/>
          </a:p>
        </p:txBody>
      </p:sp>
      <p:pic>
        <p:nvPicPr>
          <p:cNvPr id="10" name="Picture 9">
            <a:extLst>
              <a:ext uri="{FF2B5EF4-FFF2-40B4-BE49-F238E27FC236}">
                <a16:creationId xmlns:a16="http://schemas.microsoft.com/office/drawing/2014/main" id="{477FACAF-2043-455F-A03D-774EBF935B1F}"/>
              </a:ext>
            </a:extLst>
          </p:cNvPr>
          <p:cNvPicPr>
            <a:picLocks noChangeAspect="1"/>
          </p:cNvPicPr>
          <p:nvPr/>
        </p:nvPicPr>
        <p:blipFill>
          <a:blip r:embed="rId7"/>
          <a:stretch>
            <a:fillRect/>
          </a:stretch>
        </p:blipFill>
        <p:spPr>
          <a:xfrm>
            <a:off x="1881008" y="5584229"/>
            <a:ext cx="1174669" cy="565809"/>
          </a:xfrm>
          <a:prstGeom prst="rect">
            <a:avLst/>
          </a:prstGeom>
        </p:spPr>
      </p:pic>
      <p:pic>
        <p:nvPicPr>
          <p:cNvPr id="22" name="Picture 21">
            <a:extLst>
              <a:ext uri="{FF2B5EF4-FFF2-40B4-BE49-F238E27FC236}">
                <a16:creationId xmlns:a16="http://schemas.microsoft.com/office/drawing/2014/main" id="{A4649703-544F-4CF0-AFB3-7A9E85303103}"/>
              </a:ext>
            </a:extLst>
          </p:cNvPr>
          <p:cNvPicPr>
            <a:picLocks noChangeAspect="1"/>
          </p:cNvPicPr>
          <p:nvPr/>
        </p:nvPicPr>
        <p:blipFill>
          <a:blip r:embed="rId8"/>
          <a:stretch>
            <a:fillRect/>
          </a:stretch>
        </p:blipFill>
        <p:spPr>
          <a:xfrm>
            <a:off x="5017884" y="5730406"/>
            <a:ext cx="2014071" cy="514491"/>
          </a:xfrm>
          <a:prstGeom prst="rect">
            <a:avLst/>
          </a:prstGeom>
        </p:spPr>
      </p:pic>
      <p:pic>
        <p:nvPicPr>
          <p:cNvPr id="27" name="Picture 26">
            <a:extLst>
              <a:ext uri="{FF2B5EF4-FFF2-40B4-BE49-F238E27FC236}">
                <a16:creationId xmlns:a16="http://schemas.microsoft.com/office/drawing/2014/main" id="{6C16439D-46E2-4C06-9A25-0D1579333F4C}"/>
              </a:ext>
            </a:extLst>
          </p:cNvPr>
          <p:cNvPicPr>
            <a:picLocks noChangeAspect="1"/>
          </p:cNvPicPr>
          <p:nvPr/>
        </p:nvPicPr>
        <p:blipFill>
          <a:blip r:embed="rId9"/>
          <a:stretch>
            <a:fillRect/>
          </a:stretch>
        </p:blipFill>
        <p:spPr>
          <a:xfrm>
            <a:off x="7961653" y="5718987"/>
            <a:ext cx="2142045" cy="511748"/>
          </a:xfrm>
          <a:prstGeom prst="rect">
            <a:avLst/>
          </a:prstGeom>
        </p:spPr>
      </p:pic>
      <p:sp>
        <p:nvSpPr>
          <p:cNvPr id="28" name="object 37">
            <a:extLst>
              <a:ext uri="{FF2B5EF4-FFF2-40B4-BE49-F238E27FC236}">
                <a16:creationId xmlns:a16="http://schemas.microsoft.com/office/drawing/2014/main" id="{E3B47E26-4E8F-497B-87A9-FD5EFA358496}"/>
              </a:ext>
            </a:extLst>
          </p:cNvPr>
          <p:cNvSpPr txBox="1">
            <a:spLocks/>
          </p:cNvSpPr>
          <p:nvPr/>
        </p:nvSpPr>
        <p:spPr>
          <a:xfrm>
            <a:off x="5197723" y="6676617"/>
            <a:ext cx="3272666" cy="105222"/>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101">
              <a:lnSpc>
                <a:spcPts val="760"/>
              </a:lnSpc>
            </a:pPr>
            <a:r>
              <a:rPr lang="en-GB" sz="835" spc="-4" dirty="0"/>
              <a:t>Copyright </a:t>
            </a:r>
            <a:r>
              <a:rPr lang="en-GB" sz="835" dirty="0"/>
              <a:t>© </a:t>
            </a:r>
            <a:r>
              <a:rPr lang="en-GB" sz="835" spc="-4" dirty="0"/>
              <a:t>ACE </a:t>
            </a:r>
            <a:r>
              <a:rPr lang="en-GB" sz="835" dirty="0"/>
              <a:t>2020. </a:t>
            </a:r>
            <a:r>
              <a:rPr lang="en-GB" sz="835" spc="-4" dirty="0"/>
              <a:t>All rights</a:t>
            </a:r>
            <a:r>
              <a:rPr lang="en-GB" sz="835" spc="-32" dirty="0"/>
              <a:t> </a:t>
            </a:r>
            <a:r>
              <a:rPr lang="en-GB" sz="835" spc="-4" dirty="0"/>
              <a:t>reserved</a:t>
            </a:r>
          </a:p>
        </p:txBody>
      </p:sp>
      <p:sp>
        <p:nvSpPr>
          <p:cNvPr id="26" name="Title 1">
            <a:extLst>
              <a:ext uri="{FF2B5EF4-FFF2-40B4-BE49-F238E27FC236}">
                <a16:creationId xmlns:a16="http://schemas.microsoft.com/office/drawing/2014/main" id="{DAF4DBB1-52D3-40F3-8D28-96376C77EBBE}"/>
              </a:ext>
            </a:extLst>
          </p:cNvPr>
          <p:cNvSpPr txBox="1">
            <a:spLocks/>
          </p:cNvSpPr>
          <p:nvPr/>
        </p:nvSpPr>
        <p:spPr>
          <a:xfrm>
            <a:off x="1269055" y="714038"/>
            <a:ext cx="9379776" cy="20763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lumMod val="50000"/>
                  </a:schemeClr>
                </a:solidFill>
                <a:latin typeface="Arial" panose="020B0604020202020204" pitchFamily="34" charset="0"/>
                <a:cs typeface="Arial" panose="020B0604020202020204" pitchFamily="34" charset="0"/>
              </a:rPr>
              <a:t>ECO-ARK® Technology enabling sustainable food fish production  </a:t>
            </a:r>
            <a:br>
              <a:rPr lang="en-US" sz="2400" dirty="0">
                <a:solidFill>
                  <a:schemeClr val="bg1">
                    <a:lumMod val="50000"/>
                  </a:schemeClr>
                </a:solidFill>
                <a:latin typeface="Arial" panose="020B0604020202020204" pitchFamily="34" charset="0"/>
                <a:cs typeface="Arial" panose="020B0604020202020204" pitchFamily="34" charset="0"/>
              </a:rPr>
            </a:b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261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9B0473-95F8-40B6-9A14-0C67A01EA162}"/>
              </a:ext>
            </a:extLst>
          </p:cNvPr>
          <p:cNvPicPr>
            <a:picLocks noChangeAspect="1"/>
          </p:cNvPicPr>
          <p:nvPr/>
        </p:nvPicPr>
        <p:blipFill>
          <a:blip r:embed="rId2"/>
          <a:stretch>
            <a:fillRect/>
          </a:stretch>
        </p:blipFill>
        <p:spPr>
          <a:xfrm>
            <a:off x="2789742" y="1380718"/>
            <a:ext cx="6437256" cy="5299493"/>
          </a:xfrm>
          <a:prstGeom prst="rect">
            <a:avLst/>
          </a:prstGeom>
        </p:spPr>
      </p:pic>
      <p:sp>
        <p:nvSpPr>
          <p:cNvPr id="8" name="object 37">
            <a:extLst>
              <a:ext uri="{FF2B5EF4-FFF2-40B4-BE49-F238E27FC236}">
                <a16:creationId xmlns:a16="http://schemas.microsoft.com/office/drawing/2014/main" id="{8F22430B-ACA8-4BE4-87DA-4F0F4F7EA53B}"/>
              </a:ext>
            </a:extLst>
          </p:cNvPr>
          <p:cNvSpPr txBox="1">
            <a:spLocks/>
          </p:cNvSpPr>
          <p:nvPr/>
        </p:nvSpPr>
        <p:spPr>
          <a:xfrm>
            <a:off x="9763538" y="6680211"/>
            <a:ext cx="2998306" cy="13170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955"/>
              </a:lnSpc>
            </a:pPr>
            <a:r>
              <a:rPr lang="en-GB" sz="1050" spc="-5" dirty="0"/>
              <a:t>Copyright </a:t>
            </a:r>
            <a:r>
              <a:rPr lang="en-GB" sz="1050" dirty="0"/>
              <a:t>© </a:t>
            </a:r>
            <a:r>
              <a:rPr lang="en-GB" sz="1050" spc="-5" dirty="0"/>
              <a:t>ACE </a:t>
            </a:r>
            <a:r>
              <a:rPr lang="en-GB" sz="1050" dirty="0"/>
              <a:t>2020. </a:t>
            </a:r>
            <a:r>
              <a:rPr lang="en-GB" sz="1050" spc="-5" dirty="0"/>
              <a:t>All rights</a:t>
            </a:r>
            <a:r>
              <a:rPr lang="en-GB" sz="1050" spc="-40" dirty="0"/>
              <a:t> </a:t>
            </a:r>
            <a:r>
              <a:rPr lang="en-GB" sz="1050" spc="-5" dirty="0"/>
              <a:t>reserved</a:t>
            </a:r>
          </a:p>
        </p:txBody>
      </p:sp>
      <p:sp>
        <p:nvSpPr>
          <p:cNvPr id="9" name="TextBox 8">
            <a:extLst>
              <a:ext uri="{FF2B5EF4-FFF2-40B4-BE49-F238E27FC236}">
                <a16:creationId xmlns:a16="http://schemas.microsoft.com/office/drawing/2014/main" id="{B6CE7054-3C4D-4561-A2A9-FB3E43BF78A7}"/>
              </a:ext>
            </a:extLst>
          </p:cNvPr>
          <p:cNvSpPr txBox="1"/>
          <p:nvPr/>
        </p:nvSpPr>
        <p:spPr>
          <a:xfrm>
            <a:off x="8130050" y="1765070"/>
            <a:ext cx="2193896" cy="38166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20 Nov 2020</a:t>
            </a:r>
          </a:p>
        </p:txBody>
      </p:sp>
      <p:pic>
        <p:nvPicPr>
          <p:cNvPr id="11" name="Content Placeholder 4">
            <a:extLst>
              <a:ext uri="{FF2B5EF4-FFF2-40B4-BE49-F238E27FC236}">
                <a16:creationId xmlns:a16="http://schemas.microsoft.com/office/drawing/2014/main" id="{88370172-638D-4472-8151-F891303C0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1298" y="16137"/>
            <a:ext cx="1766395" cy="670462"/>
          </a:xfrm>
          <a:prstGeom prst="rect">
            <a:avLst/>
          </a:prstGeom>
        </p:spPr>
      </p:pic>
      <p:sp>
        <p:nvSpPr>
          <p:cNvPr id="12" name="Title 1">
            <a:extLst>
              <a:ext uri="{FF2B5EF4-FFF2-40B4-BE49-F238E27FC236}">
                <a16:creationId xmlns:a16="http://schemas.microsoft.com/office/drawing/2014/main" id="{D7D89931-720E-4699-8F6A-53B3DE159AEF}"/>
              </a:ext>
            </a:extLst>
          </p:cNvPr>
          <p:cNvSpPr txBox="1">
            <a:spLocks/>
          </p:cNvSpPr>
          <p:nvPr/>
        </p:nvSpPr>
        <p:spPr>
          <a:xfrm>
            <a:off x="1406112" y="667257"/>
            <a:ext cx="9379776" cy="207633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chemeClr val="bg1">
                    <a:lumMod val="50000"/>
                  </a:schemeClr>
                </a:solidFill>
                <a:latin typeface="Arial" panose="020B0604020202020204" pitchFamily="34" charset="0"/>
                <a:cs typeface="Arial" panose="020B0604020202020204" pitchFamily="34" charset="0"/>
              </a:rPr>
              <a:t>ECO-ARK® Technology enabling sustainable food fish production  </a:t>
            </a:r>
            <a:br>
              <a:rPr lang="en-US" sz="2400" dirty="0">
                <a:solidFill>
                  <a:schemeClr val="bg1">
                    <a:lumMod val="50000"/>
                  </a:schemeClr>
                </a:solidFill>
                <a:latin typeface="Arial" panose="020B0604020202020204" pitchFamily="34" charset="0"/>
                <a:cs typeface="Arial" panose="020B0604020202020204" pitchFamily="34" charset="0"/>
              </a:rPr>
            </a:br>
            <a:endParaRPr lang="en-US" sz="20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9475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E24A6C2-4DA5-4C0E-A864-44B5E90F2539}"/>
              </a:ext>
            </a:extLst>
          </p:cNvPr>
          <p:cNvSpPr txBox="1"/>
          <p:nvPr/>
        </p:nvSpPr>
        <p:spPr>
          <a:xfrm>
            <a:off x="3158603" y="804761"/>
            <a:ext cx="6950559" cy="677108"/>
          </a:xfrm>
          <a:prstGeom prst="rect">
            <a:avLst/>
          </a:prstGeom>
          <a:noFill/>
        </p:spPr>
        <p:txBody>
          <a:bodyPr wrap="square" rtlCol="0">
            <a:spAutoFit/>
          </a:bodyPr>
          <a:lstStyle/>
          <a:p>
            <a:r>
              <a:rPr lang="en-SG" sz="2000" dirty="0">
                <a:solidFill>
                  <a:schemeClr val="tx1">
                    <a:lumMod val="50000"/>
                    <a:lumOff val="50000"/>
                  </a:schemeClr>
                </a:solidFill>
                <a:latin typeface="Arial" panose="020B0604020202020204" pitchFamily="34" charset="0"/>
                <a:cs typeface="Arial" panose="020B0604020202020204" pitchFamily="34" charset="0"/>
              </a:rPr>
              <a:t>Embrace Technology in the Aquaculture Industry</a:t>
            </a:r>
          </a:p>
          <a:p>
            <a:endParaRPr lang="en-US" dirty="0"/>
          </a:p>
        </p:txBody>
      </p:sp>
      <p:sp>
        <p:nvSpPr>
          <p:cNvPr id="6" name="object 37">
            <a:extLst>
              <a:ext uri="{FF2B5EF4-FFF2-40B4-BE49-F238E27FC236}">
                <a16:creationId xmlns:a16="http://schemas.microsoft.com/office/drawing/2014/main" id="{D9CD8740-62C1-476E-87A6-CDE13C6D761D}"/>
              </a:ext>
            </a:extLst>
          </p:cNvPr>
          <p:cNvSpPr txBox="1">
            <a:spLocks/>
          </p:cNvSpPr>
          <p:nvPr/>
        </p:nvSpPr>
        <p:spPr>
          <a:xfrm>
            <a:off x="9763538" y="6680211"/>
            <a:ext cx="2998306" cy="131703"/>
          </a:xfrm>
          <a:prstGeom prst="rect">
            <a:avLst/>
          </a:prstGeom>
        </p:spPr>
        <p:txBody>
          <a:bodyPr vert="horz"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lnSpc>
                <a:spcPts val="955"/>
              </a:lnSpc>
            </a:pPr>
            <a:r>
              <a:rPr lang="en-GB" sz="1050" spc="-5" dirty="0"/>
              <a:t>Copyright </a:t>
            </a:r>
            <a:r>
              <a:rPr lang="en-GB" sz="1050" dirty="0"/>
              <a:t>© </a:t>
            </a:r>
            <a:r>
              <a:rPr lang="en-GB" sz="1050" spc="-5" dirty="0"/>
              <a:t>ACE </a:t>
            </a:r>
            <a:r>
              <a:rPr lang="en-GB" sz="1050" dirty="0"/>
              <a:t>2020. </a:t>
            </a:r>
            <a:r>
              <a:rPr lang="en-GB" sz="1050" spc="-5" dirty="0"/>
              <a:t>All rights</a:t>
            </a:r>
            <a:r>
              <a:rPr lang="en-GB" sz="1050" spc="-40" dirty="0"/>
              <a:t> </a:t>
            </a:r>
            <a:r>
              <a:rPr lang="en-GB" sz="1050" spc="-5" dirty="0"/>
              <a:t>reserved</a:t>
            </a:r>
          </a:p>
        </p:txBody>
      </p:sp>
      <p:pic>
        <p:nvPicPr>
          <p:cNvPr id="7" name="Picture 6">
            <a:extLst>
              <a:ext uri="{FF2B5EF4-FFF2-40B4-BE49-F238E27FC236}">
                <a16:creationId xmlns:a16="http://schemas.microsoft.com/office/drawing/2014/main" id="{53783C35-CE26-444A-AD75-C183404CDD23}"/>
              </a:ext>
            </a:extLst>
          </p:cNvPr>
          <p:cNvPicPr>
            <a:picLocks noChangeAspect="1"/>
          </p:cNvPicPr>
          <p:nvPr/>
        </p:nvPicPr>
        <p:blipFill rotWithShape="1">
          <a:blip r:embed="rId2"/>
          <a:srcRect t="7995" b="7810"/>
          <a:stretch/>
        </p:blipFill>
        <p:spPr>
          <a:xfrm>
            <a:off x="1808183" y="1296959"/>
            <a:ext cx="9043258" cy="5075963"/>
          </a:xfrm>
          <a:prstGeom prst="rect">
            <a:avLst/>
          </a:prstGeom>
        </p:spPr>
      </p:pic>
      <p:pic>
        <p:nvPicPr>
          <p:cNvPr id="10" name="Picture 9">
            <a:extLst>
              <a:ext uri="{FF2B5EF4-FFF2-40B4-BE49-F238E27FC236}">
                <a16:creationId xmlns:a16="http://schemas.microsoft.com/office/drawing/2014/main" id="{3072B4DF-6BED-4B94-995F-DBE424CDD4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0303" y="2872506"/>
            <a:ext cx="1785290" cy="1112988"/>
          </a:xfrm>
          <a:prstGeom prst="rect">
            <a:avLst/>
          </a:prstGeom>
        </p:spPr>
      </p:pic>
      <p:pic>
        <p:nvPicPr>
          <p:cNvPr id="9" name="Content Placeholder 4">
            <a:extLst>
              <a:ext uri="{FF2B5EF4-FFF2-40B4-BE49-F238E27FC236}">
                <a16:creationId xmlns:a16="http://schemas.microsoft.com/office/drawing/2014/main" id="{3C273AC5-E16C-493F-8177-91506B210E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1298" y="0"/>
            <a:ext cx="1766395" cy="670462"/>
          </a:xfrm>
          <a:prstGeom prst="rect">
            <a:avLst/>
          </a:prstGeom>
        </p:spPr>
      </p:pic>
    </p:spTree>
    <p:extLst>
      <p:ext uri="{BB962C8B-B14F-4D97-AF65-F5344CB8AC3E}">
        <p14:creationId xmlns:p14="http://schemas.microsoft.com/office/powerpoint/2010/main" val="25640624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3323</TotalTime>
  <Words>863</Words>
  <Application>Microsoft Office PowerPoint</Application>
  <PresentationFormat>Widescreen</PresentationFormat>
  <Paragraphs>103</Paragraphs>
  <Slides>12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Times New Roman</vt:lpstr>
      <vt:lpstr>Verdana</vt:lpstr>
      <vt:lpstr>Office Theme</vt:lpstr>
      <vt:lpstr>ECO-ARK® Technology enabling sustainable food fish production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NYP</dc:title>
  <dc:creator>Management</dc:creator>
  <cp:lastModifiedBy>Management</cp:lastModifiedBy>
  <cp:revision>14</cp:revision>
  <dcterms:created xsi:type="dcterms:W3CDTF">2021-09-23T06:32:39Z</dcterms:created>
  <dcterms:modified xsi:type="dcterms:W3CDTF">2021-10-13T23:40:40Z</dcterms:modified>
</cp:coreProperties>
</file>